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diagrams/data1.xml" ContentType="application/vnd.openxmlformats-officedocument.drawingml.diagramData+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0"/>
  </p:notesMasterIdLst>
  <p:sldIdLst>
    <p:sldId id="260" r:id="rId2"/>
    <p:sldId id="354" r:id="rId3"/>
    <p:sldId id="415" r:id="rId4"/>
    <p:sldId id="378" r:id="rId5"/>
    <p:sldId id="440" r:id="rId6"/>
    <p:sldId id="441" r:id="rId7"/>
    <p:sldId id="442" r:id="rId8"/>
    <p:sldId id="443" r:id="rId9"/>
    <p:sldId id="444" r:id="rId10"/>
    <p:sldId id="460" r:id="rId11"/>
    <p:sldId id="470" r:id="rId12"/>
    <p:sldId id="471" r:id="rId13"/>
    <p:sldId id="472" r:id="rId14"/>
    <p:sldId id="445" r:id="rId15"/>
    <p:sldId id="473" r:id="rId16"/>
    <p:sldId id="474" r:id="rId17"/>
    <p:sldId id="475" r:id="rId18"/>
    <p:sldId id="446" r:id="rId19"/>
    <p:sldId id="355" r:id="rId20"/>
    <p:sldId id="356" r:id="rId21"/>
    <p:sldId id="357" r:id="rId22"/>
    <p:sldId id="432" r:id="rId23"/>
    <p:sldId id="291" r:id="rId24"/>
    <p:sldId id="373" r:id="rId25"/>
    <p:sldId id="388" r:id="rId26"/>
    <p:sldId id="389" r:id="rId27"/>
    <p:sldId id="448" r:id="rId28"/>
    <p:sldId id="433" r:id="rId29"/>
    <p:sldId id="434" r:id="rId30"/>
    <p:sldId id="458" r:id="rId31"/>
    <p:sldId id="435" r:id="rId32"/>
    <p:sldId id="304" r:id="rId33"/>
    <p:sldId id="409" r:id="rId34"/>
    <p:sldId id="436" r:id="rId35"/>
    <p:sldId id="437" r:id="rId36"/>
    <p:sldId id="476" r:id="rId37"/>
    <p:sldId id="477" r:id="rId38"/>
    <p:sldId id="439" r:id="rId39"/>
    <p:sldId id="308" r:id="rId40"/>
    <p:sldId id="423" r:id="rId41"/>
    <p:sldId id="379" r:id="rId42"/>
    <p:sldId id="425" r:id="rId43"/>
    <p:sldId id="426" r:id="rId44"/>
    <p:sldId id="427" r:id="rId45"/>
    <p:sldId id="428" r:id="rId46"/>
    <p:sldId id="429" r:id="rId47"/>
    <p:sldId id="430" r:id="rId48"/>
    <p:sldId id="431" r:id="rId49"/>
    <p:sldId id="375" r:id="rId50"/>
    <p:sldId id="376" r:id="rId51"/>
    <p:sldId id="412" r:id="rId52"/>
    <p:sldId id="361" r:id="rId53"/>
    <p:sldId id="362" r:id="rId54"/>
    <p:sldId id="363" r:id="rId55"/>
    <p:sldId id="364" r:id="rId56"/>
    <p:sldId id="365" r:id="rId57"/>
    <p:sldId id="366" r:id="rId58"/>
    <p:sldId id="367" r:id="rId59"/>
    <p:sldId id="370" r:id="rId60"/>
    <p:sldId id="371" r:id="rId61"/>
    <p:sldId id="438" r:id="rId62"/>
    <p:sldId id="372" r:id="rId63"/>
    <p:sldId id="278" r:id="rId64"/>
    <p:sldId id="292" r:id="rId65"/>
    <p:sldId id="294" r:id="rId66"/>
    <p:sldId id="406" r:id="rId67"/>
    <p:sldId id="408" r:id="rId68"/>
    <p:sldId id="411" r:id="rId69"/>
    <p:sldId id="302" r:id="rId70"/>
    <p:sldId id="315" r:id="rId71"/>
    <p:sldId id="331" r:id="rId72"/>
    <p:sldId id="416" r:id="rId73"/>
    <p:sldId id="417" r:id="rId74"/>
    <p:sldId id="418" r:id="rId75"/>
    <p:sldId id="419" r:id="rId76"/>
    <p:sldId id="420" r:id="rId77"/>
    <p:sldId id="421" r:id="rId78"/>
    <p:sldId id="318" r:id="rId79"/>
  </p:sldIdLst>
  <p:sldSz cx="9144000" cy="6858000" type="screen4x3"/>
  <p:notesSz cx="6858000" cy="9144000"/>
  <p:defaultTextStyle>
    <a:lvl1pPr>
      <a:defRPr>
        <a:latin typeface="Calibri"/>
        <a:ea typeface="Calibri"/>
        <a:cs typeface="Calibri"/>
        <a:sym typeface="Calibri"/>
      </a:defRPr>
    </a:lvl1pPr>
    <a:lvl2pPr indent="457200">
      <a:defRPr>
        <a:latin typeface="Calibri"/>
        <a:ea typeface="Calibri"/>
        <a:cs typeface="Calibri"/>
        <a:sym typeface="Calibri"/>
      </a:defRPr>
    </a:lvl2pPr>
    <a:lvl3pPr indent="914400">
      <a:defRPr>
        <a:latin typeface="Calibri"/>
        <a:ea typeface="Calibri"/>
        <a:cs typeface="Calibri"/>
        <a:sym typeface="Calibri"/>
      </a:defRPr>
    </a:lvl3pPr>
    <a:lvl4pPr indent="1371600">
      <a:defRPr>
        <a:latin typeface="Calibri"/>
        <a:ea typeface="Calibri"/>
        <a:cs typeface="Calibri"/>
        <a:sym typeface="Calibri"/>
      </a:defRPr>
    </a:lvl4pPr>
    <a:lvl5pPr indent="1828800">
      <a:defRPr>
        <a:latin typeface="Calibri"/>
        <a:ea typeface="Calibri"/>
        <a:cs typeface="Calibri"/>
        <a:sym typeface="Calibri"/>
      </a:defRPr>
    </a:lvl5pPr>
    <a:lvl6pPr indent="2286000">
      <a:defRPr>
        <a:latin typeface="Calibri"/>
        <a:ea typeface="Calibri"/>
        <a:cs typeface="Calibri"/>
        <a:sym typeface="Calibri"/>
      </a:defRPr>
    </a:lvl6pPr>
    <a:lvl7pPr indent="2743200">
      <a:defRPr>
        <a:latin typeface="Calibri"/>
        <a:ea typeface="Calibri"/>
        <a:cs typeface="Calibri"/>
        <a:sym typeface="Calibri"/>
      </a:defRPr>
    </a:lvl7pPr>
    <a:lvl8pPr indent="3200400">
      <a:defRPr>
        <a:latin typeface="Calibri"/>
        <a:ea typeface="Calibri"/>
        <a:cs typeface="Calibri"/>
        <a:sym typeface="Calibri"/>
      </a:defRPr>
    </a:lvl8pPr>
    <a:lvl9pPr indent="3657600">
      <a:defRPr>
        <a:latin typeface="Calibri"/>
        <a:ea typeface="Calibri"/>
        <a:cs typeface="Calibri"/>
        <a:sym typeface="Calibri"/>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a:tcStyle>
        <a:tcBdr/>
        <a:fill>
          <a:solidFill>
            <a:srgbClr val="E8ECF4"/>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a:tcStyle>
        <a:tcBdr/>
        <a:fill>
          <a:solidFill>
            <a:srgbClr val="EFF3E9"/>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a:tcStyle>
        <a:tcBdr/>
        <a:fill>
          <a:solidFill>
            <a:srgbClr val="FDEEE8"/>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4F81BD"/>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rgbClr val="FFFFFF"/>
          </a:solidFill>
        </a:fill>
      </a:tcStyle>
    </a:band2H>
    <a:firstCo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3" d="100"/>
          <a:sy n="93" d="100"/>
        </p:scale>
        <p:origin x="726"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86"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ustomXml" Target="../customXml/item3.xml"/><Relationship Id="rId61" Type="http://schemas.openxmlformats.org/officeDocument/2006/relationships/slide" Target="slides/slide60.xml"/><Relationship Id="rId8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B674C0-7E63-4CDC-8657-E6770DBF979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33E8EA0-84E0-406B-9B99-056AB9F15B3C}">
      <dgm:prSet/>
      <dgm:spPr/>
      <dgm:t>
        <a:bodyPr/>
        <a:lstStyle/>
        <a:p>
          <a:r>
            <a:rPr lang="en-US" dirty="0"/>
            <a:t>Linux kernel provides the “control groups” (</a:t>
          </a:r>
          <a:r>
            <a:rPr lang="en-US" dirty="0" err="1"/>
            <a:t>cgroups</a:t>
          </a:r>
          <a:r>
            <a:rPr lang="en-US" dirty="0"/>
            <a:t>) functionality </a:t>
          </a:r>
        </a:p>
      </dgm:t>
    </dgm:pt>
    <dgm:pt modelId="{47F8D690-FB01-42B1-BEEE-7283A79952F7}" type="parTrans" cxnId="{8A84E7B2-A35F-4943-89CB-C3F8D022FD98}">
      <dgm:prSet/>
      <dgm:spPr/>
      <dgm:t>
        <a:bodyPr/>
        <a:lstStyle/>
        <a:p>
          <a:endParaRPr lang="en-US"/>
        </a:p>
      </dgm:t>
    </dgm:pt>
    <dgm:pt modelId="{B3B3FA99-7E77-47E3-BA7C-A46C59A76B9D}" type="sibTrans" cxnId="{8A84E7B2-A35F-4943-89CB-C3F8D022FD98}">
      <dgm:prSet/>
      <dgm:spPr/>
      <dgm:t>
        <a:bodyPr/>
        <a:lstStyle/>
        <a:p>
          <a:endParaRPr lang="en-US"/>
        </a:p>
      </dgm:t>
    </dgm:pt>
    <dgm:pt modelId="{8EE64633-99F6-42AE-ABDD-ABEF13FA8E76}">
      <dgm:prSet/>
      <dgm:spPr/>
      <dgm:t>
        <a:bodyPr/>
        <a:lstStyle/>
        <a:p>
          <a:r>
            <a:rPr lang="en-US"/>
            <a:t>allows limitation and prioritization of resources (CPU, memory, block I/O, network, etc.) without the need for starting any VM</a:t>
          </a:r>
        </a:p>
      </dgm:t>
    </dgm:pt>
    <dgm:pt modelId="{EB44D5B1-3726-47B0-A2A6-1B97BA89804A}" type="parTrans" cxnId="{79B13452-B19D-4B99-8E05-444D04F6D390}">
      <dgm:prSet/>
      <dgm:spPr/>
      <dgm:t>
        <a:bodyPr/>
        <a:lstStyle/>
        <a:p>
          <a:endParaRPr lang="en-US"/>
        </a:p>
      </dgm:t>
    </dgm:pt>
    <dgm:pt modelId="{A8FD345D-5048-4EB2-B373-88B6956D595A}" type="sibTrans" cxnId="{79B13452-B19D-4B99-8E05-444D04F6D390}">
      <dgm:prSet/>
      <dgm:spPr/>
      <dgm:t>
        <a:bodyPr/>
        <a:lstStyle/>
        <a:p>
          <a:endParaRPr lang="en-US"/>
        </a:p>
      </dgm:t>
    </dgm:pt>
    <dgm:pt modelId="{10322C9D-1E2B-442F-BD33-2C7C53DAAA28}">
      <dgm:prSet/>
      <dgm:spPr/>
      <dgm:t>
        <a:bodyPr/>
        <a:lstStyle/>
        <a:p>
          <a:r>
            <a:rPr lang="en-US"/>
            <a:t>“namespace isolation” functionality</a:t>
          </a:r>
        </a:p>
      </dgm:t>
    </dgm:pt>
    <dgm:pt modelId="{9115BD77-C17B-48D5-B0D3-4C78206C3F0E}" type="parTrans" cxnId="{6B633B9B-554B-4794-AC94-F52AE92CEF9D}">
      <dgm:prSet/>
      <dgm:spPr/>
      <dgm:t>
        <a:bodyPr/>
        <a:lstStyle/>
        <a:p>
          <a:endParaRPr lang="en-US"/>
        </a:p>
      </dgm:t>
    </dgm:pt>
    <dgm:pt modelId="{C1D4E030-3090-4B9C-B459-1441AB36EA2D}" type="sibTrans" cxnId="{6B633B9B-554B-4794-AC94-F52AE92CEF9D}">
      <dgm:prSet/>
      <dgm:spPr/>
      <dgm:t>
        <a:bodyPr/>
        <a:lstStyle/>
        <a:p>
          <a:endParaRPr lang="en-US"/>
        </a:p>
      </dgm:t>
    </dgm:pt>
    <dgm:pt modelId="{F8060E66-B53D-4A6A-A252-1DFA5F3C197D}">
      <dgm:prSet/>
      <dgm:spPr/>
      <dgm:t>
        <a:bodyPr/>
        <a:lstStyle/>
        <a:p>
          <a:r>
            <a:rPr lang="en-US"/>
            <a:t>allows complete isolation of an applications' view of the operating environment, including process trees, networking, user IDs and mounted file systems</a:t>
          </a:r>
        </a:p>
      </dgm:t>
    </dgm:pt>
    <dgm:pt modelId="{33A88F11-E87F-4174-98A1-EA894D46A2A2}" type="parTrans" cxnId="{999AA96B-12F5-4554-BFB2-E61BBC24F6EC}">
      <dgm:prSet/>
      <dgm:spPr/>
      <dgm:t>
        <a:bodyPr/>
        <a:lstStyle/>
        <a:p>
          <a:endParaRPr lang="en-US"/>
        </a:p>
      </dgm:t>
    </dgm:pt>
    <dgm:pt modelId="{C18D3B9B-EFF7-4FDE-A529-6E13567FF8A0}" type="sibTrans" cxnId="{999AA96B-12F5-4554-BFB2-E61BBC24F6EC}">
      <dgm:prSet/>
      <dgm:spPr/>
      <dgm:t>
        <a:bodyPr/>
        <a:lstStyle/>
        <a:p>
          <a:endParaRPr lang="en-US"/>
        </a:p>
      </dgm:t>
    </dgm:pt>
    <dgm:pt modelId="{181DA9CD-3626-40F0-BDF7-A43E06D3CED4}" type="pres">
      <dgm:prSet presAssocID="{96B674C0-7E63-4CDC-8657-E6770DBF9794}" presName="root" presStyleCnt="0">
        <dgm:presLayoutVars>
          <dgm:dir/>
          <dgm:resizeHandles val="exact"/>
        </dgm:presLayoutVars>
      </dgm:prSet>
      <dgm:spPr/>
    </dgm:pt>
    <dgm:pt modelId="{9145FD1B-6265-4CBA-8C70-62379C2B03EE}" type="pres">
      <dgm:prSet presAssocID="{233E8EA0-84E0-406B-9B99-056AB9F15B3C}" presName="compNode" presStyleCnt="0"/>
      <dgm:spPr/>
    </dgm:pt>
    <dgm:pt modelId="{D7707B9F-D875-48F8-8BD4-A1AF690E3A81}" type="pres">
      <dgm:prSet presAssocID="{233E8EA0-84E0-406B-9B99-056AB9F15B3C}" presName="bgRect" presStyleLbl="bgShp" presStyleIdx="0" presStyleCnt="2"/>
      <dgm:spPr/>
    </dgm:pt>
    <dgm:pt modelId="{ED6CB4B6-75B6-4137-8476-4C9E348B07A3}" type="pres">
      <dgm:prSet presAssocID="{233E8EA0-84E0-406B-9B99-056AB9F15B3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297FA73A-AD03-402D-8386-9001DB0561A6}" type="pres">
      <dgm:prSet presAssocID="{233E8EA0-84E0-406B-9B99-056AB9F15B3C}" presName="spaceRect" presStyleCnt="0"/>
      <dgm:spPr/>
    </dgm:pt>
    <dgm:pt modelId="{80D08E89-A0B2-4802-8A59-757E551945FB}" type="pres">
      <dgm:prSet presAssocID="{233E8EA0-84E0-406B-9B99-056AB9F15B3C}" presName="parTx" presStyleLbl="revTx" presStyleIdx="0" presStyleCnt="4">
        <dgm:presLayoutVars>
          <dgm:chMax val="0"/>
          <dgm:chPref val="0"/>
        </dgm:presLayoutVars>
      </dgm:prSet>
      <dgm:spPr/>
    </dgm:pt>
    <dgm:pt modelId="{A568BBD5-FBC3-4B8F-AC61-64EEF9CD3EA3}" type="pres">
      <dgm:prSet presAssocID="{233E8EA0-84E0-406B-9B99-056AB9F15B3C}" presName="desTx" presStyleLbl="revTx" presStyleIdx="1" presStyleCnt="4">
        <dgm:presLayoutVars/>
      </dgm:prSet>
      <dgm:spPr/>
    </dgm:pt>
    <dgm:pt modelId="{8EB31E3E-EB00-47A3-B64E-1CD2B39A36CB}" type="pres">
      <dgm:prSet presAssocID="{B3B3FA99-7E77-47E3-BA7C-A46C59A76B9D}" presName="sibTrans" presStyleCnt="0"/>
      <dgm:spPr/>
    </dgm:pt>
    <dgm:pt modelId="{2400FEDD-0D07-4F8C-9B98-C865EC6829CB}" type="pres">
      <dgm:prSet presAssocID="{10322C9D-1E2B-442F-BD33-2C7C53DAAA28}" presName="compNode" presStyleCnt="0"/>
      <dgm:spPr/>
    </dgm:pt>
    <dgm:pt modelId="{0C736B1F-C701-4C5A-806B-F00E1E816486}" type="pres">
      <dgm:prSet presAssocID="{10322C9D-1E2B-442F-BD33-2C7C53DAAA28}" presName="bgRect" presStyleLbl="bgShp" presStyleIdx="1" presStyleCnt="2"/>
      <dgm:spPr/>
    </dgm:pt>
    <dgm:pt modelId="{4C0988F3-967D-4E28-9EBD-45493C1F257F}" type="pres">
      <dgm:prSet presAssocID="{10322C9D-1E2B-442F-BD33-2C7C53DAAA2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r tree"/>
        </a:ext>
      </dgm:extLst>
    </dgm:pt>
    <dgm:pt modelId="{DE9092A0-4707-49DD-9A4E-D86214403A7F}" type="pres">
      <dgm:prSet presAssocID="{10322C9D-1E2B-442F-BD33-2C7C53DAAA28}" presName="spaceRect" presStyleCnt="0"/>
      <dgm:spPr/>
    </dgm:pt>
    <dgm:pt modelId="{5FDB98D6-1A7A-47E5-8489-5AF431E13D82}" type="pres">
      <dgm:prSet presAssocID="{10322C9D-1E2B-442F-BD33-2C7C53DAAA28}" presName="parTx" presStyleLbl="revTx" presStyleIdx="2" presStyleCnt="4">
        <dgm:presLayoutVars>
          <dgm:chMax val="0"/>
          <dgm:chPref val="0"/>
        </dgm:presLayoutVars>
      </dgm:prSet>
      <dgm:spPr/>
    </dgm:pt>
    <dgm:pt modelId="{DB9FAE72-CF01-46B1-9BA5-F1A4C8E8A0A2}" type="pres">
      <dgm:prSet presAssocID="{10322C9D-1E2B-442F-BD33-2C7C53DAAA28}" presName="desTx" presStyleLbl="revTx" presStyleIdx="3" presStyleCnt="4">
        <dgm:presLayoutVars/>
      </dgm:prSet>
      <dgm:spPr/>
    </dgm:pt>
  </dgm:ptLst>
  <dgm:cxnLst>
    <dgm:cxn modelId="{6AC14C2F-4F42-4B71-A833-00B5E50B1EA5}" type="presOf" srcId="{96B674C0-7E63-4CDC-8657-E6770DBF9794}" destId="{181DA9CD-3626-40F0-BDF7-A43E06D3CED4}" srcOrd="0" destOrd="0" presId="urn:microsoft.com/office/officeart/2018/2/layout/IconVerticalSolidList"/>
    <dgm:cxn modelId="{999AA96B-12F5-4554-BFB2-E61BBC24F6EC}" srcId="{10322C9D-1E2B-442F-BD33-2C7C53DAAA28}" destId="{F8060E66-B53D-4A6A-A252-1DFA5F3C197D}" srcOrd="0" destOrd="0" parTransId="{33A88F11-E87F-4174-98A1-EA894D46A2A2}" sibTransId="{C18D3B9B-EFF7-4FDE-A529-6E13567FF8A0}"/>
    <dgm:cxn modelId="{79B13452-B19D-4B99-8E05-444D04F6D390}" srcId="{233E8EA0-84E0-406B-9B99-056AB9F15B3C}" destId="{8EE64633-99F6-42AE-ABDD-ABEF13FA8E76}" srcOrd="0" destOrd="0" parTransId="{EB44D5B1-3726-47B0-A2A6-1B97BA89804A}" sibTransId="{A8FD345D-5048-4EB2-B373-88B6956D595A}"/>
    <dgm:cxn modelId="{23A4CB57-23A1-482D-9B57-E1C9884AC1EC}" type="presOf" srcId="{10322C9D-1E2B-442F-BD33-2C7C53DAAA28}" destId="{5FDB98D6-1A7A-47E5-8489-5AF431E13D82}" srcOrd="0" destOrd="0" presId="urn:microsoft.com/office/officeart/2018/2/layout/IconVerticalSolidList"/>
    <dgm:cxn modelId="{753D7D8C-217B-4484-872A-EFA4FA8B7033}" type="presOf" srcId="{233E8EA0-84E0-406B-9B99-056AB9F15B3C}" destId="{80D08E89-A0B2-4802-8A59-757E551945FB}" srcOrd="0" destOrd="0" presId="urn:microsoft.com/office/officeart/2018/2/layout/IconVerticalSolidList"/>
    <dgm:cxn modelId="{6B633B9B-554B-4794-AC94-F52AE92CEF9D}" srcId="{96B674C0-7E63-4CDC-8657-E6770DBF9794}" destId="{10322C9D-1E2B-442F-BD33-2C7C53DAAA28}" srcOrd="1" destOrd="0" parTransId="{9115BD77-C17B-48D5-B0D3-4C78206C3F0E}" sibTransId="{C1D4E030-3090-4B9C-B459-1441AB36EA2D}"/>
    <dgm:cxn modelId="{CBF532B2-22D9-4094-B381-08E91CACF79F}" type="presOf" srcId="{8EE64633-99F6-42AE-ABDD-ABEF13FA8E76}" destId="{A568BBD5-FBC3-4B8F-AC61-64EEF9CD3EA3}" srcOrd="0" destOrd="0" presId="urn:microsoft.com/office/officeart/2018/2/layout/IconVerticalSolidList"/>
    <dgm:cxn modelId="{8A84E7B2-A35F-4943-89CB-C3F8D022FD98}" srcId="{96B674C0-7E63-4CDC-8657-E6770DBF9794}" destId="{233E8EA0-84E0-406B-9B99-056AB9F15B3C}" srcOrd="0" destOrd="0" parTransId="{47F8D690-FB01-42B1-BEEE-7283A79952F7}" sibTransId="{B3B3FA99-7E77-47E3-BA7C-A46C59A76B9D}"/>
    <dgm:cxn modelId="{AFA9E0FF-C740-4127-8743-07FE12573261}" type="presOf" srcId="{F8060E66-B53D-4A6A-A252-1DFA5F3C197D}" destId="{DB9FAE72-CF01-46B1-9BA5-F1A4C8E8A0A2}" srcOrd="0" destOrd="0" presId="urn:microsoft.com/office/officeart/2018/2/layout/IconVerticalSolidList"/>
    <dgm:cxn modelId="{2B70E0D3-E78E-4A7C-912D-8CE8658BC9E3}" type="presParOf" srcId="{181DA9CD-3626-40F0-BDF7-A43E06D3CED4}" destId="{9145FD1B-6265-4CBA-8C70-62379C2B03EE}" srcOrd="0" destOrd="0" presId="urn:microsoft.com/office/officeart/2018/2/layout/IconVerticalSolidList"/>
    <dgm:cxn modelId="{C45D04A1-D8C6-405C-98B6-B77AA2C181E3}" type="presParOf" srcId="{9145FD1B-6265-4CBA-8C70-62379C2B03EE}" destId="{D7707B9F-D875-48F8-8BD4-A1AF690E3A81}" srcOrd="0" destOrd="0" presId="urn:microsoft.com/office/officeart/2018/2/layout/IconVerticalSolidList"/>
    <dgm:cxn modelId="{C0642512-6B81-44C0-BC8F-C1B7F91395E7}" type="presParOf" srcId="{9145FD1B-6265-4CBA-8C70-62379C2B03EE}" destId="{ED6CB4B6-75B6-4137-8476-4C9E348B07A3}" srcOrd="1" destOrd="0" presId="urn:microsoft.com/office/officeart/2018/2/layout/IconVerticalSolidList"/>
    <dgm:cxn modelId="{96873B57-F417-4ABE-A73C-204D5091DF10}" type="presParOf" srcId="{9145FD1B-6265-4CBA-8C70-62379C2B03EE}" destId="{297FA73A-AD03-402D-8386-9001DB0561A6}" srcOrd="2" destOrd="0" presId="urn:microsoft.com/office/officeart/2018/2/layout/IconVerticalSolidList"/>
    <dgm:cxn modelId="{7829AE64-0064-4A63-9737-1806CBD0F0FB}" type="presParOf" srcId="{9145FD1B-6265-4CBA-8C70-62379C2B03EE}" destId="{80D08E89-A0B2-4802-8A59-757E551945FB}" srcOrd="3" destOrd="0" presId="urn:microsoft.com/office/officeart/2018/2/layout/IconVerticalSolidList"/>
    <dgm:cxn modelId="{28AFBEE5-F306-44DB-A27C-79B418D79E27}" type="presParOf" srcId="{9145FD1B-6265-4CBA-8C70-62379C2B03EE}" destId="{A568BBD5-FBC3-4B8F-AC61-64EEF9CD3EA3}" srcOrd="4" destOrd="0" presId="urn:microsoft.com/office/officeart/2018/2/layout/IconVerticalSolidList"/>
    <dgm:cxn modelId="{4577B89A-6C03-4FDB-8FC4-A1780C674ABF}" type="presParOf" srcId="{181DA9CD-3626-40F0-BDF7-A43E06D3CED4}" destId="{8EB31E3E-EB00-47A3-B64E-1CD2B39A36CB}" srcOrd="1" destOrd="0" presId="urn:microsoft.com/office/officeart/2018/2/layout/IconVerticalSolidList"/>
    <dgm:cxn modelId="{2090A66F-2BEE-4C2F-B27B-EC6F8E4126B5}" type="presParOf" srcId="{181DA9CD-3626-40F0-BDF7-A43E06D3CED4}" destId="{2400FEDD-0D07-4F8C-9B98-C865EC6829CB}" srcOrd="2" destOrd="0" presId="urn:microsoft.com/office/officeart/2018/2/layout/IconVerticalSolidList"/>
    <dgm:cxn modelId="{1C8E7760-41E9-427D-BBEC-9CEF60BBB0B3}" type="presParOf" srcId="{2400FEDD-0D07-4F8C-9B98-C865EC6829CB}" destId="{0C736B1F-C701-4C5A-806B-F00E1E816486}" srcOrd="0" destOrd="0" presId="urn:microsoft.com/office/officeart/2018/2/layout/IconVerticalSolidList"/>
    <dgm:cxn modelId="{863D35B3-8CC7-4533-8BCD-5E09264CAA5F}" type="presParOf" srcId="{2400FEDD-0D07-4F8C-9B98-C865EC6829CB}" destId="{4C0988F3-967D-4E28-9EBD-45493C1F257F}" srcOrd="1" destOrd="0" presId="urn:microsoft.com/office/officeart/2018/2/layout/IconVerticalSolidList"/>
    <dgm:cxn modelId="{27562560-1CF4-4DC7-8D34-C59EDB998C5D}" type="presParOf" srcId="{2400FEDD-0D07-4F8C-9B98-C865EC6829CB}" destId="{DE9092A0-4707-49DD-9A4E-D86214403A7F}" srcOrd="2" destOrd="0" presId="urn:microsoft.com/office/officeart/2018/2/layout/IconVerticalSolidList"/>
    <dgm:cxn modelId="{DF4A952B-E54F-428A-B8E7-E430F3346379}" type="presParOf" srcId="{2400FEDD-0D07-4F8C-9B98-C865EC6829CB}" destId="{5FDB98D6-1A7A-47E5-8489-5AF431E13D82}" srcOrd="3" destOrd="0" presId="urn:microsoft.com/office/officeart/2018/2/layout/IconVerticalSolidList"/>
    <dgm:cxn modelId="{42BED136-909C-4F1C-9955-D27BAC3A75C8}" type="presParOf" srcId="{2400FEDD-0D07-4F8C-9B98-C865EC6829CB}" destId="{DB9FAE72-CF01-46B1-9BA5-F1A4C8E8A0A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07B9F-D875-48F8-8BD4-A1AF690E3A81}">
      <dsp:nvSpPr>
        <dsp:cNvPr id="0" name=""/>
        <dsp:cNvSpPr/>
      </dsp:nvSpPr>
      <dsp:spPr>
        <a:xfrm>
          <a:off x="0" y="713315"/>
          <a:ext cx="8368301" cy="13168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6CB4B6-75B6-4137-8476-4C9E348B07A3}">
      <dsp:nvSpPr>
        <dsp:cNvPr id="0" name=""/>
        <dsp:cNvSpPr/>
      </dsp:nvSpPr>
      <dsp:spPr>
        <a:xfrm>
          <a:off x="398359" y="1009615"/>
          <a:ext cx="724289" cy="7242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D08E89-A0B2-4802-8A59-757E551945FB}">
      <dsp:nvSpPr>
        <dsp:cNvPr id="0" name=""/>
        <dsp:cNvSpPr/>
      </dsp:nvSpPr>
      <dsp:spPr>
        <a:xfrm>
          <a:off x="1521008" y="713315"/>
          <a:ext cx="3765735" cy="1316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371" tIns="139371" rIns="139371" bIns="139371" numCol="1" spcCol="1270" anchor="ctr" anchorCtr="0">
          <a:noAutofit/>
        </a:bodyPr>
        <a:lstStyle/>
        <a:p>
          <a:pPr marL="0" lvl="0" indent="0" algn="l" defTabSz="1111250">
            <a:lnSpc>
              <a:spcPct val="90000"/>
            </a:lnSpc>
            <a:spcBef>
              <a:spcPct val="0"/>
            </a:spcBef>
            <a:spcAft>
              <a:spcPct val="35000"/>
            </a:spcAft>
            <a:buNone/>
          </a:pPr>
          <a:r>
            <a:rPr lang="en-US" sz="2500" kern="1200" dirty="0"/>
            <a:t>Linux kernel provides the “control groups” (</a:t>
          </a:r>
          <a:r>
            <a:rPr lang="en-US" sz="2500" kern="1200" dirty="0" err="1"/>
            <a:t>cgroups</a:t>
          </a:r>
          <a:r>
            <a:rPr lang="en-US" sz="2500" kern="1200" dirty="0"/>
            <a:t>) functionality </a:t>
          </a:r>
        </a:p>
      </dsp:txBody>
      <dsp:txXfrm>
        <a:off x="1521008" y="713315"/>
        <a:ext cx="3765735" cy="1316890"/>
      </dsp:txXfrm>
    </dsp:sp>
    <dsp:sp modelId="{A568BBD5-FBC3-4B8F-AC61-64EEF9CD3EA3}">
      <dsp:nvSpPr>
        <dsp:cNvPr id="0" name=""/>
        <dsp:cNvSpPr/>
      </dsp:nvSpPr>
      <dsp:spPr>
        <a:xfrm>
          <a:off x="5286743" y="713315"/>
          <a:ext cx="3081557" cy="1316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371" tIns="139371" rIns="139371" bIns="139371" numCol="1" spcCol="1270" anchor="ctr" anchorCtr="0">
          <a:noAutofit/>
        </a:bodyPr>
        <a:lstStyle/>
        <a:p>
          <a:pPr marL="0" lvl="0" indent="0" algn="l" defTabSz="533400">
            <a:lnSpc>
              <a:spcPct val="90000"/>
            </a:lnSpc>
            <a:spcBef>
              <a:spcPct val="0"/>
            </a:spcBef>
            <a:spcAft>
              <a:spcPct val="35000"/>
            </a:spcAft>
            <a:buNone/>
          </a:pPr>
          <a:r>
            <a:rPr lang="en-US" sz="1200" kern="1200"/>
            <a:t>allows limitation and prioritization of resources (CPU, memory, block I/O, network, etc.) without the need for starting any VM</a:t>
          </a:r>
        </a:p>
      </dsp:txBody>
      <dsp:txXfrm>
        <a:off x="5286743" y="713315"/>
        <a:ext cx="3081557" cy="1316890"/>
      </dsp:txXfrm>
    </dsp:sp>
    <dsp:sp modelId="{0C736B1F-C701-4C5A-806B-F00E1E816486}">
      <dsp:nvSpPr>
        <dsp:cNvPr id="0" name=""/>
        <dsp:cNvSpPr/>
      </dsp:nvSpPr>
      <dsp:spPr>
        <a:xfrm>
          <a:off x="0" y="2359428"/>
          <a:ext cx="8368301" cy="13168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0988F3-967D-4E28-9EBD-45493C1F257F}">
      <dsp:nvSpPr>
        <dsp:cNvPr id="0" name=""/>
        <dsp:cNvSpPr/>
      </dsp:nvSpPr>
      <dsp:spPr>
        <a:xfrm>
          <a:off x="398359" y="2655728"/>
          <a:ext cx="724289" cy="7242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FDB98D6-1A7A-47E5-8489-5AF431E13D82}">
      <dsp:nvSpPr>
        <dsp:cNvPr id="0" name=""/>
        <dsp:cNvSpPr/>
      </dsp:nvSpPr>
      <dsp:spPr>
        <a:xfrm>
          <a:off x="1521008" y="2359428"/>
          <a:ext cx="3765735" cy="1316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371" tIns="139371" rIns="139371" bIns="139371" numCol="1" spcCol="1270" anchor="ctr" anchorCtr="0">
          <a:noAutofit/>
        </a:bodyPr>
        <a:lstStyle/>
        <a:p>
          <a:pPr marL="0" lvl="0" indent="0" algn="l" defTabSz="1111250">
            <a:lnSpc>
              <a:spcPct val="90000"/>
            </a:lnSpc>
            <a:spcBef>
              <a:spcPct val="0"/>
            </a:spcBef>
            <a:spcAft>
              <a:spcPct val="35000"/>
            </a:spcAft>
            <a:buNone/>
          </a:pPr>
          <a:r>
            <a:rPr lang="en-US" sz="2500" kern="1200"/>
            <a:t>“namespace isolation” functionality</a:t>
          </a:r>
        </a:p>
      </dsp:txBody>
      <dsp:txXfrm>
        <a:off x="1521008" y="2359428"/>
        <a:ext cx="3765735" cy="1316890"/>
      </dsp:txXfrm>
    </dsp:sp>
    <dsp:sp modelId="{DB9FAE72-CF01-46B1-9BA5-F1A4C8E8A0A2}">
      <dsp:nvSpPr>
        <dsp:cNvPr id="0" name=""/>
        <dsp:cNvSpPr/>
      </dsp:nvSpPr>
      <dsp:spPr>
        <a:xfrm>
          <a:off x="5286743" y="2359428"/>
          <a:ext cx="3081557" cy="1316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371" tIns="139371" rIns="139371" bIns="139371" numCol="1" spcCol="1270" anchor="ctr" anchorCtr="0">
          <a:noAutofit/>
        </a:bodyPr>
        <a:lstStyle/>
        <a:p>
          <a:pPr marL="0" lvl="0" indent="0" algn="l" defTabSz="533400">
            <a:lnSpc>
              <a:spcPct val="90000"/>
            </a:lnSpc>
            <a:spcBef>
              <a:spcPct val="0"/>
            </a:spcBef>
            <a:spcAft>
              <a:spcPct val="35000"/>
            </a:spcAft>
            <a:buNone/>
          </a:pPr>
          <a:r>
            <a:rPr lang="en-US" sz="1200" kern="1200"/>
            <a:t>allows complete isolation of an applications' view of the operating environment, including process trees, networking, user IDs and mounted file systems</a:t>
          </a:r>
        </a:p>
      </dsp:txBody>
      <dsp:txXfrm>
        <a:off x="5286743" y="2359428"/>
        <a:ext cx="3081557" cy="131689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3" name="Shape 7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74" name="Shape 7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70327752"/>
      </p:ext>
    </p:extLst>
  </p:cSld>
  <p:clrMap bg1="lt1" tx1="dk1" bg2="lt2" tx2="dk2" accent1="accent1" accent2="accent2" accent3="accent3" accent4="accent4" accent5="accent5" accent6="accent6" hlink="hlink" folHlink="folHlink"/>
  <p:notesStyle>
    <a:lvl1pPr defTabSz="457200">
      <a:lnSpc>
        <a:spcPct val="117999"/>
      </a:lnSpc>
      <a:defRPr sz="2200">
        <a:latin typeface="+mj-lt"/>
        <a:ea typeface="+mj-ea"/>
        <a:cs typeface="+mj-cs"/>
        <a:sym typeface="Helvetica Neue"/>
      </a:defRPr>
    </a:lvl1pPr>
    <a:lvl2pPr indent="228600" defTabSz="457200">
      <a:lnSpc>
        <a:spcPct val="117999"/>
      </a:lnSpc>
      <a:defRPr sz="2200">
        <a:latin typeface="+mj-lt"/>
        <a:ea typeface="+mj-ea"/>
        <a:cs typeface="+mj-cs"/>
        <a:sym typeface="Helvetica Neue"/>
      </a:defRPr>
    </a:lvl2pPr>
    <a:lvl3pPr indent="457200" defTabSz="457200">
      <a:lnSpc>
        <a:spcPct val="117999"/>
      </a:lnSpc>
      <a:defRPr sz="2200">
        <a:latin typeface="+mj-lt"/>
        <a:ea typeface="+mj-ea"/>
        <a:cs typeface="+mj-cs"/>
        <a:sym typeface="Helvetica Neue"/>
      </a:defRPr>
    </a:lvl3pPr>
    <a:lvl4pPr indent="685800" defTabSz="457200">
      <a:lnSpc>
        <a:spcPct val="117999"/>
      </a:lnSpc>
      <a:defRPr sz="2200">
        <a:latin typeface="+mj-lt"/>
        <a:ea typeface="+mj-ea"/>
        <a:cs typeface="+mj-cs"/>
        <a:sym typeface="Helvetica Neue"/>
      </a:defRPr>
    </a:lvl4pPr>
    <a:lvl5pPr indent="914400" defTabSz="457200">
      <a:lnSpc>
        <a:spcPct val="117999"/>
      </a:lnSpc>
      <a:defRPr sz="2200">
        <a:latin typeface="+mj-lt"/>
        <a:ea typeface="+mj-ea"/>
        <a:cs typeface="+mj-cs"/>
        <a:sym typeface="Helvetica Neue"/>
      </a:defRPr>
    </a:lvl5pPr>
    <a:lvl6pPr indent="1143000" defTabSz="457200">
      <a:lnSpc>
        <a:spcPct val="117999"/>
      </a:lnSpc>
      <a:defRPr sz="2200">
        <a:latin typeface="+mj-lt"/>
        <a:ea typeface="+mj-ea"/>
        <a:cs typeface="+mj-cs"/>
        <a:sym typeface="Helvetica Neue"/>
      </a:defRPr>
    </a:lvl6pPr>
    <a:lvl7pPr indent="1371600" defTabSz="457200">
      <a:lnSpc>
        <a:spcPct val="117999"/>
      </a:lnSpc>
      <a:defRPr sz="2200">
        <a:latin typeface="+mj-lt"/>
        <a:ea typeface="+mj-ea"/>
        <a:cs typeface="+mj-cs"/>
        <a:sym typeface="Helvetica Neue"/>
      </a:defRPr>
    </a:lvl7pPr>
    <a:lvl8pPr indent="1600200" defTabSz="457200">
      <a:lnSpc>
        <a:spcPct val="117999"/>
      </a:lnSpc>
      <a:defRPr sz="2200">
        <a:latin typeface="+mj-lt"/>
        <a:ea typeface="+mj-ea"/>
        <a:cs typeface="+mj-cs"/>
        <a:sym typeface="Helvetica Neue"/>
      </a:defRPr>
    </a:lvl8pPr>
    <a:lvl9pPr indent="1828800" defTabSz="45720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8758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28</a:t>
            </a:fld>
            <a:endParaRPr lang="zh-CN" altLang="en-US"/>
          </a:p>
        </p:txBody>
      </p:sp>
    </p:spTree>
    <p:extLst>
      <p:ext uri="{BB962C8B-B14F-4D97-AF65-F5344CB8AC3E}">
        <p14:creationId xmlns:p14="http://schemas.microsoft.com/office/powerpoint/2010/main" val="2832683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29</a:t>
            </a:fld>
            <a:endParaRPr lang="zh-CN" altLang="en-US"/>
          </a:p>
        </p:txBody>
      </p:sp>
    </p:spTree>
    <p:extLst>
      <p:ext uri="{BB962C8B-B14F-4D97-AF65-F5344CB8AC3E}">
        <p14:creationId xmlns:p14="http://schemas.microsoft.com/office/powerpoint/2010/main" val="2638349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31</a:t>
            </a:fld>
            <a:endParaRPr lang="zh-CN" altLang="en-US"/>
          </a:p>
        </p:txBody>
      </p:sp>
    </p:spTree>
    <p:extLst>
      <p:ext uri="{BB962C8B-B14F-4D97-AF65-F5344CB8AC3E}">
        <p14:creationId xmlns:p14="http://schemas.microsoft.com/office/powerpoint/2010/main" val="500264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34</a:t>
            </a:fld>
            <a:endParaRPr lang="zh-CN" altLang="en-US"/>
          </a:p>
        </p:txBody>
      </p:sp>
    </p:spTree>
    <p:extLst>
      <p:ext uri="{BB962C8B-B14F-4D97-AF65-F5344CB8AC3E}">
        <p14:creationId xmlns:p14="http://schemas.microsoft.com/office/powerpoint/2010/main" val="2256217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35</a:t>
            </a:fld>
            <a:endParaRPr lang="zh-CN" altLang="en-US"/>
          </a:p>
        </p:txBody>
      </p:sp>
    </p:spTree>
    <p:extLst>
      <p:ext uri="{BB962C8B-B14F-4D97-AF65-F5344CB8AC3E}">
        <p14:creationId xmlns:p14="http://schemas.microsoft.com/office/powerpoint/2010/main" val="322743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38</a:t>
            </a:fld>
            <a:endParaRPr lang="zh-CN" altLang="en-US"/>
          </a:p>
        </p:txBody>
      </p:sp>
    </p:spTree>
    <p:extLst>
      <p:ext uri="{BB962C8B-B14F-4D97-AF65-F5344CB8AC3E}">
        <p14:creationId xmlns:p14="http://schemas.microsoft.com/office/powerpoint/2010/main" val="2593398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8657F4-29AD-41A7-8E60-23AE202EE4B8}" type="slidenum">
              <a:rPr lang="de-DE" smtClean="0"/>
              <a:pPr/>
              <a:t>50</a:t>
            </a:fld>
            <a:endParaRPr lang="de-DE"/>
          </a:p>
        </p:txBody>
      </p:sp>
    </p:spTree>
    <p:extLst>
      <p:ext uri="{BB962C8B-B14F-4D97-AF65-F5344CB8AC3E}">
        <p14:creationId xmlns:p14="http://schemas.microsoft.com/office/powerpoint/2010/main" val="3165217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52</a:t>
            </a:fld>
            <a:endParaRPr lang="zh-CN" altLang="en-US"/>
          </a:p>
        </p:txBody>
      </p:sp>
    </p:spTree>
    <p:extLst>
      <p:ext uri="{BB962C8B-B14F-4D97-AF65-F5344CB8AC3E}">
        <p14:creationId xmlns:p14="http://schemas.microsoft.com/office/powerpoint/2010/main" val="2436797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53</a:t>
            </a:fld>
            <a:endParaRPr lang="zh-CN" altLang="en-US"/>
          </a:p>
        </p:txBody>
      </p:sp>
    </p:spTree>
    <p:extLst>
      <p:ext uri="{BB962C8B-B14F-4D97-AF65-F5344CB8AC3E}">
        <p14:creationId xmlns:p14="http://schemas.microsoft.com/office/powerpoint/2010/main" val="2152097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54</a:t>
            </a:fld>
            <a:endParaRPr lang="zh-CN" altLang="en-US"/>
          </a:p>
        </p:txBody>
      </p:sp>
    </p:spTree>
    <p:extLst>
      <p:ext uri="{BB962C8B-B14F-4D97-AF65-F5344CB8AC3E}">
        <p14:creationId xmlns:p14="http://schemas.microsoft.com/office/powerpoint/2010/main" val="2152097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http://www.rightscale.com/blog/enterprise-cloud-strategies/four-steps-achieving-high-availability-cloud</a:t>
            </a:r>
          </a:p>
        </p:txBody>
      </p:sp>
    </p:spTree>
    <p:extLst>
      <p:ext uri="{BB962C8B-B14F-4D97-AF65-F5344CB8AC3E}">
        <p14:creationId xmlns:p14="http://schemas.microsoft.com/office/powerpoint/2010/main" val="1237630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55</a:t>
            </a:fld>
            <a:endParaRPr lang="zh-CN" altLang="en-US"/>
          </a:p>
        </p:txBody>
      </p:sp>
    </p:spTree>
    <p:extLst>
      <p:ext uri="{BB962C8B-B14F-4D97-AF65-F5344CB8AC3E}">
        <p14:creationId xmlns:p14="http://schemas.microsoft.com/office/powerpoint/2010/main" val="2152097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56</a:t>
            </a:fld>
            <a:endParaRPr lang="zh-CN" altLang="en-US"/>
          </a:p>
        </p:txBody>
      </p:sp>
    </p:spTree>
    <p:extLst>
      <p:ext uri="{BB962C8B-B14F-4D97-AF65-F5344CB8AC3E}">
        <p14:creationId xmlns:p14="http://schemas.microsoft.com/office/powerpoint/2010/main" val="2152097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57</a:t>
            </a:fld>
            <a:endParaRPr lang="zh-CN" altLang="en-US"/>
          </a:p>
        </p:txBody>
      </p:sp>
    </p:spTree>
    <p:extLst>
      <p:ext uri="{BB962C8B-B14F-4D97-AF65-F5344CB8AC3E}">
        <p14:creationId xmlns:p14="http://schemas.microsoft.com/office/powerpoint/2010/main" val="2152097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58</a:t>
            </a:fld>
            <a:endParaRPr lang="zh-CN" altLang="en-US"/>
          </a:p>
        </p:txBody>
      </p:sp>
    </p:spTree>
    <p:extLst>
      <p:ext uri="{BB962C8B-B14F-4D97-AF65-F5344CB8AC3E}">
        <p14:creationId xmlns:p14="http://schemas.microsoft.com/office/powerpoint/2010/main" val="2152097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59</a:t>
            </a:fld>
            <a:endParaRPr lang="zh-CN" altLang="en-US"/>
          </a:p>
        </p:txBody>
      </p:sp>
    </p:spTree>
    <p:extLst>
      <p:ext uri="{BB962C8B-B14F-4D97-AF65-F5344CB8AC3E}">
        <p14:creationId xmlns:p14="http://schemas.microsoft.com/office/powerpoint/2010/main" val="2152097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60</a:t>
            </a:fld>
            <a:endParaRPr lang="zh-CN" altLang="en-US"/>
          </a:p>
        </p:txBody>
      </p:sp>
    </p:spTree>
    <p:extLst>
      <p:ext uri="{BB962C8B-B14F-4D97-AF65-F5344CB8AC3E}">
        <p14:creationId xmlns:p14="http://schemas.microsoft.com/office/powerpoint/2010/main" val="21520979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61</a:t>
            </a:fld>
            <a:endParaRPr lang="zh-CN" altLang="en-US"/>
          </a:p>
        </p:txBody>
      </p:sp>
    </p:spTree>
    <p:extLst>
      <p:ext uri="{BB962C8B-B14F-4D97-AF65-F5344CB8AC3E}">
        <p14:creationId xmlns:p14="http://schemas.microsoft.com/office/powerpoint/2010/main" val="982809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62</a:t>
            </a:fld>
            <a:endParaRPr lang="zh-CN" altLang="en-US"/>
          </a:p>
        </p:txBody>
      </p:sp>
    </p:spTree>
    <p:extLst>
      <p:ext uri="{BB962C8B-B14F-4D97-AF65-F5344CB8AC3E}">
        <p14:creationId xmlns:p14="http://schemas.microsoft.com/office/powerpoint/2010/main" val="2152097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http://www.rightscale.com/blog/enterprise-cloud-strategies/four-steps-achieving-high-availability-cloud</a:t>
            </a:r>
          </a:p>
        </p:txBody>
      </p:sp>
    </p:spTree>
    <p:extLst>
      <p:ext uri="{BB962C8B-B14F-4D97-AF65-F5344CB8AC3E}">
        <p14:creationId xmlns:p14="http://schemas.microsoft.com/office/powerpoint/2010/main" val="1482753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95596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3934838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222383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620425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984281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ctr" defTabSz="457200" eaLnBrk="1" fontAlgn="auto" latinLnBrk="0" hangingPunct="1">
              <a:lnSpc>
                <a:spcPct val="117999"/>
              </a:lnSpc>
              <a:spcBef>
                <a:spcPts val="0"/>
              </a:spcBef>
              <a:spcAft>
                <a:spcPts val="0"/>
              </a:spcAft>
              <a:buClrTx/>
              <a:buSzTx/>
              <a:buFontTx/>
              <a:buNone/>
              <a:tabLst/>
              <a:defRPr/>
            </a:pPr>
            <a:r>
              <a:rPr lang="en-US" altLang="en-US" sz="2400" b="1" dirty="0">
                <a:latin typeface="Gill Sans MT" panose="020B0502020104020203" pitchFamily="34" charset="0"/>
              </a:rPr>
              <a:t>Architectural Overview Of       Cloud Computing</a:t>
            </a:r>
          </a:p>
          <a:p>
            <a:pPr algn="ctr" eaLnBrk="1" hangingPunct="1"/>
            <a:r>
              <a:rPr lang="en-US" altLang="en-US" sz="2800" b="1" dirty="0"/>
              <a:t>B.M. Rao</a:t>
            </a:r>
            <a:r>
              <a:rPr lang="en-US" altLang="en-US" sz="2400" b="1" dirty="0"/>
              <a:t>, Senior Technical Director</a:t>
            </a:r>
          </a:p>
          <a:p>
            <a:pPr algn="ctr" eaLnBrk="1" hangingPunct="1"/>
            <a:r>
              <a:rPr lang="en-US" altLang="en-US" sz="2400" b="1" dirty="0"/>
              <a:t>National Informatics Centre,</a:t>
            </a:r>
          </a:p>
          <a:p>
            <a:pPr algn="ctr" eaLnBrk="1" hangingPunct="1"/>
            <a:r>
              <a:rPr lang="en-US" altLang="en-US" sz="2400" b="1" dirty="0" err="1"/>
              <a:t>Hyderaad</a:t>
            </a:r>
            <a:endParaRPr lang="en-US" altLang="en-US" b="1" dirty="0"/>
          </a:p>
          <a:p>
            <a:endParaRPr lang="en-IN" dirty="0"/>
          </a:p>
        </p:txBody>
      </p:sp>
    </p:spTree>
    <p:extLst>
      <p:ext uri="{BB962C8B-B14F-4D97-AF65-F5344CB8AC3E}">
        <p14:creationId xmlns:p14="http://schemas.microsoft.com/office/powerpoint/2010/main" val="532688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19</a:t>
            </a:fld>
            <a:endParaRPr lang="zh-CN" altLang="en-US"/>
          </a:p>
        </p:txBody>
      </p:sp>
    </p:spTree>
    <p:extLst>
      <p:ext uri="{BB962C8B-B14F-4D97-AF65-F5344CB8AC3E}">
        <p14:creationId xmlns:p14="http://schemas.microsoft.com/office/powerpoint/2010/main" val="4026197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20</a:t>
            </a:fld>
            <a:endParaRPr lang="zh-CN" altLang="en-US"/>
          </a:p>
        </p:txBody>
      </p:sp>
    </p:spTree>
    <p:extLst>
      <p:ext uri="{BB962C8B-B14F-4D97-AF65-F5344CB8AC3E}">
        <p14:creationId xmlns:p14="http://schemas.microsoft.com/office/powerpoint/2010/main" val="3724700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21</a:t>
            </a:fld>
            <a:endParaRPr lang="zh-CN" altLang="en-US"/>
          </a:p>
        </p:txBody>
      </p:sp>
    </p:spTree>
    <p:extLst>
      <p:ext uri="{BB962C8B-B14F-4D97-AF65-F5344CB8AC3E}">
        <p14:creationId xmlns:p14="http://schemas.microsoft.com/office/powerpoint/2010/main" val="2436797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22</a:t>
            </a:fld>
            <a:endParaRPr lang="zh-CN" altLang="en-US"/>
          </a:p>
        </p:txBody>
      </p:sp>
    </p:spTree>
    <p:extLst>
      <p:ext uri="{BB962C8B-B14F-4D97-AF65-F5344CB8AC3E}">
        <p14:creationId xmlns:p14="http://schemas.microsoft.com/office/powerpoint/2010/main" val="2300247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25</a:t>
            </a:fld>
            <a:endParaRPr lang="zh-CN" altLang="en-US"/>
          </a:p>
        </p:txBody>
      </p:sp>
    </p:spTree>
    <p:extLst>
      <p:ext uri="{BB962C8B-B14F-4D97-AF65-F5344CB8AC3E}">
        <p14:creationId xmlns:p14="http://schemas.microsoft.com/office/powerpoint/2010/main" val="2624458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26</a:t>
            </a:fld>
            <a:endParaRPr lang="zh-CN" altLang="en-US"/>
          </a:p>
        </p:txBody>
      </p:sp>
    </p:spTree>
    <p:extLst>
      <p:ext uri="{BB962C8B-B14F-4D97-AF65-F5344CB8AC3E}">
        <p14:creationId xmlns:p14="http://schemas.microsoft.com/office/powerpoint/2010/main" val="850336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6" name="Shape 6"/>
          <p:cNvSpPr>
            <a:spLocks noGrp="1"/>
          </p:cNvSpPr>
          <p:nvPr>
            <p:ph type="title"/>
          </p:nvPr>
        </p:nvSpPr>
        <p:spPr>
          <a:xfrm>
            <a:off x="685800" y="1844675"/>
            <a:ext cx="7772400" cy="2041525"/>
          </a:xfrm>
          <a:prstGeom prst="rect">
            <a:avLst/>
          </a:prstGeom>
        </p:spPr>
        <p:txBody>
          <a:bodyPr/>
          <a:lstStyle/>
          <a:p>
            <a:pPr lvl="0">
              <a:defRPr sz="1800"/>
            </a:pPr>
            <a:r>
              <a:rPr sz="4400"/>
              <a:t>Title Text</a:t>
            </a:r>
          </a:p>
        </p:txBody>
      </p:sp>
      <p:sp>
        <p:nvSpPr>
          <p:cNvPr id="7" name="Shape 7"/>
          <p:cNvSpPr>
            <a:spLocks noGrp="1"/>
          </p:cNvSpPr>
          <p:nvPr>
            <p:ph type="body" idx="1"/>
          </p:nvPr>
        </p:nvSpPr>
        <p:spPr>
          <a:xfrm>
            <a:off x="1371600" y="3886200"/>
            <a:ext cx="6400800" cy="29718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lvl="0">
              <a:defRPr sz="1800">
                <a:solidFill>
                  <a:srgbClr val="000000"/>
                </a:solidFill>
              </a:defRPr>
            </a:pPr>
            <a:r>
              <a:rPr sz="3200">
                <a:solidFill>
                  <a:srgbClr val="888888"/>
                </a:solidFill>
              </a:rPr>
              <a:t>Body Level One</a:t>
            </a:r>
          </a:p>
          <a:p>
            <a:pPr lvl="1">
              <a:defRPr sz="1800">
                <a:solidFill>
                  <a:srgbClr val="000000"/>
                </a:solidFill>
              </a:defRPr>
            </a:pPr>
            <a:r>
              <a:rPr sz="3200">
                <a:solidFill>
                  <a:srgbClr val="888888"/>
                </a:solidFill>
              </a:rPr>
              <a:t>Body Level Two</a:t>
            </a:r>
          </a:p>
          <a:p>
            <a:pPr lvl="2">
              <a:defRPr sz="1800">
                <a:solidFill>
                  <a:srgbClr val="000000"/>
                </a:solidFill>
              </a:defRPr>
            </a:pPr>
            <a:r>
              <a:rPr sz="3200">
                <a:solidFill>
                  <a:srgbClr val="888888"/>
                </a:solidFill>
              </a:rPr>
              <a:t>Body Level Three</a:t>
            </a:r>
          </a:p>
          <a:p>
            <a:pPr lvl="3">
              <a:defRPr sz="1800">
                <a:solidFill>
                  <a:srgbClr val="000000"/>
                </a:solidFill>
              </a:defRPr>
            </a:pPr>
            <a:r>
              <a:rPr sz="3200">
                <a:solidFill>
                  <a:srgbClr val="888888"/>
                </a:solidFill>
              </a:rPr>
              <a:t>Body Level Four</a:t>
            </a:r>
          </a:p>
          <a:p>
            <a:pPr lvl="4">
              <a:defRPr sz="1800">
                <a:solidFill>
                  <a:srgbClr val="000000"/>
                </a:solidFill>
              </a:defRPr>
            </a:pPr>
            <a:r>
              <a:rPr sz="3200">
                <a:solidFill>
                  <a:srgbClr val="888888"/>
                </a:solidFill>
              </a:rPr>
              <a:t>Body Level Five</a:t>
            </a:r>
          </a:p>
        </p:txBody>
      </p:sp>
      <p:sp>
        <p:nvSpPr>
          <p:cNvPr id="8" name="Shape 8"/>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7" name="Shape 47"/>
          <p:cNvSpPr/>
          <p:nvPr/>
        </p:nvSpPr>
        <p:spPr>
          <a:xfrm>
            <a:off x="0" y="3352800"/>
            <a:ext cx="8686800" cy="2743200"/>
          </a:xfrm>
          <a:prstGeom prst="rect">
            <a:avLst/>
          </a:prstGeom>
          <a:solidFill>
            <a:srgbClr val="101141"/>
          </a:solidFill>
          <a:ln w="12700">
            <a:miter lim="400000"/>
          </a:ln>
        </p:spPr>
        <p:txBody>
          <a:bodyPr lIns="0" tIns="0" rIns="0" bIns="0" anchor="ctr"/>
          <a:lstStyle/>
          <a:p>
            <a:pPr lvl="0" algn="ctr">
              <a:defRPr>
                <a:solidFill>
                  <a:srgbClr val="FFFFFF"/>
                </a:solidFill>
                <a:latin typeface="Arial"/>
                <a:ea typeface="Arial"/>
                <a:cs typeface="Arial"/>
                <a:sym typeface="Arial"/>
              </a:defRPr>
            </a:pPr>
            <a:endParaRPr/>
          </a:p>
        </p:txBody>
      </p:sp>
      <p:sp>
        <p:nvSpPr>
          <p:cNvPr id="48" name="Shape 48"/>
          <p:cNvSpPr/>
          <p:nvPr/>
        </p:nvSpPr>
        <p:spPr>
          <a:xfrm>
            <a:off x="2895600" y="6096000"/>
            <a:ext cx="2895600" cy="76200"/>
          </a:xfrm>
          <a:prstGeom prst="rect">
            <a:avLst/>
          </a:prstGeom>
          <a:solidFill>
            <a:srgbClr val="76C2E5"/>
          </a:solidFill>
          <a:ln w="12700">
            <a:miter lim="400000"/>
          </a:ln>
        </p:spPr>
        <p:txBody>
          <a:bodyPr lIns="0" tIns="0" rIns="0" bIns="0" anchor="ctr"/>
          <a:lstStyle/>
          <a:p>
            <a:pPr lvl="0" algn="ctr">
              <a:defRPr>
                <a:solidFill>
                  <a:srgbClr val="FFFFFF"/>
                </a:solidFill>
              </a:defRPr>
            </a:pPr>
            <a:endParaRPr/>
          </a:p>
        </p:txBody>
      </p:sp>
      <p:sp>
        <p:nvSpPr>
          <p:cNvPr id="49" name="Shape 49"/>
          <p:cNvSpPr/>
          <p:nvPr/>
        </p:nvSpPr>
        <p:spPr>
          <a:xfrm>
            <a:off x="0" y="6096000"/>
            <a:ext cx="2895600" cy="76200"/>
          </a:xfrm>
          <a:prstGeom prst="rect">
            <a:avLst/>
          </a:prstGeom>
          <a:solidFill>
            <a:srgbClr val="FCB017"/>
          </a:solidFill>
          <a:ln w="12700">
            <a:miter lim="400000"/>
          </a:ln>
        </p:spPr>
        <p:txBody>
          <a:bodyPr lIns="0" tIns="0" rIns="0" bIns="0" anchor="ctr"/>
          <a:lstStyle/>
          <a:p>
            <a:pPr lvl="0" algn="ctr">
              <a:defRPr>
                <a:solidFill>
                  <a:srgbClr val="FFFFFF"/>
                </a:solidFill>
              </a:defRPr>
            </a:pPr>
            <a:endParaRPr/>
          </a:p>
        </p:txBody>
      </p:sp>
      <p:sp>
        <p:nvSpPr>
          <p:cNvPr id="50" name="Shape 50"/>
          <p:cNvSpPr/>
          <p:nvPr/>
        </p:nvSpPr>
        <p:spPr>
          <a:xfrm>
            <a:off x="5791200" y="6096000"/>
            <a:ext cx="2895600" cy="76200"/>
          </a:xfrm>
          <a:prstGeom prst="rect">
            <a:avLst/>
          </a:prstGeom>
          <a:solidFill>
            <a:srgbClr val="FF0000"/>
          </a:solidFill>
          <a:ln w="12700">
            <a:miter lim="400000"/>
          </a:ln>
        </p:spPr>
        <p:txBody>
          <a:bodyPr lIns="0" tIns="0" rIns="0" bIns="0" anchor="ctr"/>
          <a:lstStyle/>
          <a:p>
            <a:pPr lvl="0" algn="ctr">
              <a:defRPr>
                <a:solidFill>
                  <a:srgbClr val="FFFFFF"/>
                </a:solidFill>
              </a:defRPr>
            </a:pPr>
            <a:endParaRPr/>
          </a:p>
        </p:txBody>
      </p:sp>
      <p:pic>
        <p:nvPicPr>
          <p:cNvPr id="51" name="image2.png" descr="BITS_university_logo_whitevert.png"/>
          <p:cNvPicPr/>
          <p:nvPr/>
        </p:nvPicPr>
        <p:blipFill>
          <a:blip r:embed="rId3"/>
          <a:srcRect t="2" b="28591"/>
          <a:stretch>
            <a:fillRect/>
          </a:stretch>
        </p:blipFill>
        <p:spPr>
          <a:xfrm>
            <a:off x="76200" y="3352800"/>
            <a:ext cx="2057400" cy="1979614"/>
          </a:xfrm>
          <a:prstGeom prst="rect">
            <a:avLst/>
          </a:prstGeom>
          <a:ln w="12700">
            <a:miter lim="400000"/>
          </a:ln>
        </p:spPr>
      </p:pic>
      <p:sp>
        <p:nvSpPr>
          <p:cNvPr id="52" name="Shape 52"/>
          <p:cNvSpPr/>
          <p:nvPr/>
        </p:nvSpPr>
        <p:spPr>
          <a:xfrm>
            <a:off x="-76200" y="5257800"/>
            <a:ext cx="2209800" cy="49849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lgn="ctr"/>
            <a:r>
              <a:rPr sz="2900" b="1" spc="-150">
                <a:solidFill>
                  <a:srgbClr val="FFFFFF"/>
                </a:solidFill>
                <a:latin typeface="Arial"/>
                <a:ea typeface="Arial"/>
                <a:cs typeface="Arial"/>
                <a:sym typeface="Arial"/>
              </a:rPr>
              <a:t>BITS</a:t>
            </a:r>
            <a:r>
              <a:rPr sz="2900" spc="-150">
                <a:solidFill>
                  <a:srgbClr val="FFFFFF"/>
                </a:solidFill>
                <a:latin typeface="Arial"/>
                <a:ea typeface="Arial"/>
                <a:cs typeface="Arial"/>
                <a:sym typeface="Arial"/>
              </a:rPr>
              <a:t> Pilani</a:t>
            </a:r>
          </a:p>
        </p:txBody>
      </p:sp>
      <p:sp>
        <p:nvSpPr>
          <p:cNvPr id="53" name="Shape 53"/>
          <p:cNvSpPr>
            <a:spLocks noGrp="1"/>
          </p:cNvSpPr>
          <p:nvPr>
            <p:ph type="body" idx="1"/>
          </p:nvPr>
        </p:nvSpPr>
        <p:spPr>
          <a:xfrm>
            <a:off x="2514600" y="5359400"/>
            <a:ext cx="6019800" cy="584200"/>
          </a:xfrm>
          <a:prstGeom prst="rect">
            <a:avLst/>
          </a:prstGeom>
        </p:spPr>
        <p:txBody>
          <a:bodyPr anchor="b">
            <a:noAutofit/>
          </a:bodyPr>
          <a:lstStyle>
            <a:lvl1pPr marL="0" indent="0" algn="r">
              <a:lnSpc>
                <a:spcPts val="1800"/>
              </a:lnSpc>
              <a:spcBef>
                <a:spcPts val="0"/>
              </a:spcBef>
              <a:buSzTx/>
              <a:buFontTx/>
              <a:buNone/>
              <a:defRPr sz="1800">
                <a:solidFill>
                  <a:srgbClr val="FFFFFF"/>
                </a:solidFill>
              </a:defRPr>
            </a:lvl1pPr>
            <a:lvl2pPr marL="640896" indent="-183696" algn="r">
              <a:lnSpc>
                <a:spcPts val="1800"/>
              </a:lnSpc>
              <a:spcBef>
                <a:spcPts val="0"/>
              </a:spcBef>
              <a:buFontTx/>
              <a:defRPr sz="1800">
                <a:solidFill>
                  <a:srgbClr val="FFFFFF"/>
                </a:solidFill>
              </a:defRPr>
            </a:lvl2pPr>
            <a:lvl3pPr marL="1085850" indent="-171450" algn="r">
              <a:lnSpc>
                <a:spcPts val="1800"/>
              </a:lnSpc>
              <a:spcBef>
                <a:spcPts val="0"/>
              </a:spcBef>
              <a:buFontTx/>
              <a:defRPr sz="1800">
                <a:solidFill>
                  <a:srgbClr val="FFFFFF"/>
                </a:solidFill>
              </a:defRPr>
            </a:lvl3pPr>
            <a:lvl4pPr marL="1577339" indent="-205739" algn="r">
              <a:lnSpc>
                <a:spcPts val="1800"/>
              </a:lnSpc>
              <a:spcBef>
                <a:spcPts val="0"/>
              </a:spcBef>
              <a:buFontTx/>
              <a:defRPr sz="1800">
                <a:solidFill>
                  <a:srgbClr val="FFFFFF"/>
                </a:solidFill>
              </a:defRPr>
            </a:lvl4pPr>
            <a:lvl5pPr marL="2034539" indent="-205739" algn="r">
              <a:lnSpc>
                <a:spcPts val="1800"/>
              </a:lnSpc>
              <a:spcBef>
                <a:spcPts val="0"/>
              </a:spcBef>
              <a:buFontTx/>
              <a:defRPr sz="1800">
                <a:solidFill>
                  <a:srgbClr val="FFFFFF"/>
                </a:solidFill>
              </a:defRPr>
            </a:lvl5pPr>
          </a:lstStyle>
          <a:p>
            <a:pPr lvl="0">
              <a:defRPr>
                <a:solidFill>
                  <a:srgbClr val="000000"/>
                </a:solidFill>
              </a:defRPr>
            </a:pPr>
            <a:r>
              <a:rPr>
                <a:solidFill>
                  <a:srgbClr val="FFFFFF"/>
                </a:solidFill>
              </a:rPr>
              <a:t>Body Level One</a:t>
            </a:r>
          </a:p>
          <a:p>
            <a:pPr lvl="1">
              <a:defRPr>
                <a:solidFill>
                  <a:srgbClr val="000000"/>
                </a:solidFill>
              </a:defRPr>
            </a:pPr>
            <a:r>
              <a:rPr>
                <a:solidFill>
                  <a:srgbClr val="FFFFFF"/>
                </a:solidFill>
              </a:rPr>
              <a:t>Body Level Two</a:t>
            </a:r>
          </a:p>
          <a:p>
            <a:pPr lvl="2">
              <a:defRPr>
                <a:solidFill>
                  <a:srgbClr val="000000"/>
                </a:solidFill>
              </a:defRPr>
            </a:pPr>
            <a:r>
              <a:rPr>
                <a:solidFill>
                  <a:srgbClr val="FFFFFF"/>
                </a:solidFill>
              </a:rPr>
              <a:t>Body Level Three</a:t>
            </a:r>
          </a:p>
          <a:p>
            <a:pPr lvl="3">
              <a:defRPr>
                <a:solidFill>
                  <a:srgbClr val="000000"/>
                </a:solidFill>
              </a:defRPr>
            </a:pPr>
            <a:r>
              <a:rPr>
                <a:solidFill>
                  <a:srgbClr val="FFFFFF"/>
                </a:solidFill>
              </a:rPr>
              <a:t>Body Level Four</a:t>
            </a:r>
          </a:p>
          <a:p>
            <a:pPr lvl="4">
              <a:defRPr>
                <a:solidFill>
                  <a:srgbClr val="000000"/>
                </a:solidFill>
              </a:defRPr>
            </a:pPr>
            <a:r>
              <a:rPr>
                <a:solidFill>
                  <a:srgbClr val="FFFFFF"/>
                </a:solidFill>
              </a:rPr>
              <a:t>Body Level Five</a:t>
            </a:r>
          </a:p>
        </p:txBody>
      </p:sp>
      <p:sp>
        <p:nvSpPr>
          <p:cNvPr id="54" name="Shape 54"/>
          <p:cNvSpPr>
            <a:spLocks noGrp="1"/>
          </p:cNvSpPr>
          <p:nvPr>
            <p:ph type="title"/>
          </p:nvPr>
        </p:nvSpPr>
        <p:spPr>
          <a:xfrm>
            <a:off x="2514600" y="3784600"/>
            <a:ext cx="6019800" cy="1574800"/>
          </a:xfrm>
          <a:prstGeom prst="rect">
            <a:avLst/>
          </a:prstGeom>
        </p:spPr>
        <p:txBody>
          <a:bodyPr>
            <a:noAutofit/>
          </a:bodyPr>
          <a:lstStyle>
            <a:lvl1pPr algn="l">
              <a:lnSpc>
                <a:spcPts val="4000"/>
              </a:lnSpc>
              <a:defRPr>
                <a:solidFill>
                  <a:srgbClr val="FFFFFF"/>
                </a:solidFill>
              </a:defRPr>
            </a:lvl1pPr>
          </a:lstStyle>
          <a:p>
            <a:pPr lvl="0">
              <a:defRPr sz="1800">
                <a:solidFill>
                  <a:srgbClr val="000000"/>
                </a:solidFill>
              </a:defRPr>
            </a:pPr>
            <a:r>
              <a:rPr sz="4400">
                <a:solidFill>
                  <a:srgbClr val="FFFFFF"/>
                </a:solidFill>
              </a:rPr>
              <a:t>Title Text</a:t>
            </a:r>
          </a:p>
        </p:txBody>
      </p:sp>
      <p:sp>
        <p:nvSpPr>
          <p:cNvPr id="55" name="Shape 55"/>
          <p:cNvSpPr>
            <a:spLocks noGrp="1"/>
          </p:cNvSpPr>
          <p:nvPr>
            <p:ph type="sldNum" sz="quarter" idx="2"/>
          </p:nvPr>
        </p:nvSpPr>
        <p:spPr>
          <a:xfrm>
            <a:off x="6553200" y="6172200"/>
            <a:ext cx="2133600" cy="368301"/>
          </a:xfrm>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57" name="Shape 57"/>
          <p:cNvSpPr/>
          <p:nvPr/>
        </p:nvSpPr>
        <p:spPr>
          <a:xfrm>
            <a:off x="3276600" y="6596063"/>
            <a:ext cx="5867400" cy="23927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lgn="r"/>
            <a:r>
              <a:rPr sz="1100" b="1">
                <a:solidFill>
                  <a:srgbClr val="101141"/>
                </a:solidFill>
                <a:latin typeface="Arial"/>
                <a:ea typeface="Arial"/>
                <a:cs typeface="Arial"/>
                <a:sym typeface="Arial"/>
              </a:rPr>
              <a:t>BITS </a:t>
            </a:r>
            <a:r>
              <a:rPr sz="1100">
                <a:solidFill>
                  <a:srgbClr val="101141"/>
                </a:solidFill>
                <a:latin typeface="Arial"/>
                <a:ea typeface="Arial"/>
                <a:cs typeface="Arial"/>
                <a:sym typeface="Arial"/>
              </a:rPr>
              <a:t>Pilani</a:t>
            </a:r>
          </a:p>
        </p:txBody>
      </p:sp>
      <p:grpSp>
        <p:nvGrpSpPr>
          <p:cNvPr id="61" name="Group 61"/>
          <p:cNvGrpSpPr/>
          <p:nvPr/>
        </p:nvGrpSpPr>
        <p:grpSpPr>
          <a:xfrm>
            <a:off x="2084388" y="6550025"/>
            <a:ext cx="7059612" cy="49213"/>
            <a:chOff x="0" y="0"/>
            <a:chExt cx="7059611" cy="49212"/>
          </a:xfrm>
        </p:grpSpPr>
        <p:sp>
          <p:nvSpPr>
            <p:cNvPr id="58" name="Shape 58"/>
            <p:cNvSpPr/>
            <p:nvPr/>
          </p:nvSpPr>
          <p:spPr>
            <a:xfrm>
              <a:off x="2546349" y="0"/>
              <a:ext cx="2328863" cy="49213"/>
            </a:xfrm>
            <a:prstGeom prst="rect">
              <a:avLst/>
            </a:prstGeom>
            <a:solidFill>
              <a:srgbClr val="76C2E5"/>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59" name="Shape 59"/>
            <p:cNvSpPr/>
            <p:nvPr/>
          </p:nvSpPr>
          <p:spPr>
            <a:xfrm>
              <a:off x="4824412" y="0"/>
              <a:ext cx="2235200" cy="46038"/>
            </a:xfrm>
            <a:prstGeom prst="rect">
              <a:avLst/>
            </a:prstGeom>
            <a:solidFill>
              <a:srgbClr val="E31C24"/>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60" name="Shape 60"/>
            <p:cNvSpPr/>
            <p:nvPr/>
          </p:nvSpPr>
          <p:spPr>
            <a:xfrm>
              <a:off x="0" y="0"/>
              <a:ext cx="2581276" cy="49213"/>
            </a:xfrm>
            <a:prstGeom prst="rect">
              <a:avLst/>
            </a:prstGeom>
            <a:solidFill>
              <a:srgbClr val="FCB017"/>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grpSp>
      <p:grpSp>
        <p:nvGrpSpPr>
          <p:cNvPr id="66" name="Group 66"/>
          <p:cNvGrpSpPr/>
          <p:nvPr/>
        </p:nvGrpSpPr>
        <p:grpSpPr>
          <a:xfrm>
            <a:off x="2133599" y="6553200"/>
            <a:ext cx="7010401" cy="46038"/>
            <a:chOff x="0" y="0"/>
            <a:chExt cx="7010400" cy="46037"/>
          </a:xfrm>
        </p:grpSpPr>
        <p:sp>
          <p:nvSpPr>
            <p:cNvPr id="63" name="Shape 63"/>
            <p:cNvSpPr/>
            <p:nvPr/>
          </p:nvSpPr>
          <p:spPr>
            <a:xfrm>
              <a:off x="2362200" y="0"/>
              <a:ext cx="2328864" cy="46038"/>
            </a:xfrm>
            <a:prstGeom prst="rect">
              <a:avLst/>
            </a:prstGeom>
            <a:solidFill>
              <a:srgbClr val="76C2E5"/>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64" name="Shape 64"/>
            <p:cNvSpPr/>
            <p:nvPr/>
          </p:nvSpPr>
          <p:spPr>
            <a:xfrm>
              <a:off x="-1" y="0"/>
              <a:ext cx="2362201" cy="46038"/>
            </a:xfrm>
            <a:prstGeom prst="rect">
              <a:avLst/>
            </a:prstGeom>
            <a:solidFill>
              <a:srgbClr val="FCB017"/>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65" name="Shape 65"/>
            <p:cNvSpPr/>
            <p:nvPr/>
          </p:nvSpPr>
          <p:spPr>
            <a:xfrm>
              <a:off x="4681537" y="0"/>
              <a:ext cx="2328863" cy="46038"/>
            </a:xfrm>
            <a:prstGeom prst="rect">
              <a:avLst/>
            </a:prstGeom>
            <a:solidFill>
              <a:srgbClr val="FF0000"/>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grpSp>
      <p:grpSp>
        <p:nvGrpSpPr>
          <p:cNvPr id="70" name="Group 70"/>
          <p:cNvGrpSpPr/>
          <p:nvPr/>
        </p:nvGrpSpPr>
        <p:grpSpPr>
          <a:xfrm>
            <a:off x="-1" y="1295400"/>
            <a:ext cx="7010401" cy="46038"/>
            <a:chOff x="0" y="0"/>
            <a:chExt cx="7010400" cy="46037"/>
          </a:xfrm>
        </p:grpSpPr>
        <p:sp>
          <p:nvSpPr>
            <p:cNvPr id="67" name="Shape 67"/>
            <p:cNvSpPr/>
            <p:nvPr/>
          </p:nvSpPr>
          <p:spPr>
            <a:xfrm>
              <a:off x="2362200" y="0"/>
              <a:ext cx="2328864" cy="46038"/>
            </a:xfrm>
            <a:prstGeom prst="rect">
              <a:avLst/>
            </a:prstGeom>
            <a:solidFill>
              <a:srgbClr val="76C2E5"/>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68" name="Shape 68"/>
            <p:cNvSpPr/>
            <p:nvPr/>
          </p:nvSpPr>
          <p:spPr>
            <a:xfrm>
              <a:off x="-1" y="0"/>
              <a:ext cx="2362201" cy="46038"/>
            </a:xfrm>
            <a:prstGeom prst="rect">
              <a:avLst/>
            </a:prstGeom>
            <a:solidFill>
              <a:srgbClr val="FCB017"/>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69" name="Shape 69"/>
            <p:cNvSpPr/>
            <p:nvPr/>
          </p:nvSpPr>
          <p:spPr>
            <a:xfrm>
              <a:off x="4681537" y="0"/>
              <a:ext cx="2328863" cy="46038"/>
            </a:xfrm>
            <a:prstGeom prst="rect">
              <a:avLst/>
            </a:prstGeom>
            <a:solidFill>
              <a:srgbClr val="FF0000"/>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grpSp>
      <p:sp>
        <p:nvSpPr>
          <p:cNvPr id="71" name="Shape 71"/>
          <p:cNvSpPr>
            <a:spLocks noGrp="1"/>
          </p:cNvSpPr>
          <p:nvPr>
            <p:ph type="body" idx="1"/>
          </p:nvPr>
        </p:nvSpPr>
        <p:spPr>
          <a:xfrm>
            <a:off x="304800" y="1493837"/>
            <a:ext cx="8229600" cy="5364163"/>
          </a:xfrm>
          <a:prstGeom prst="rect">
            <a:avLst/>
          </a:prstGeom>
        </p:spPr>
        <p:txBody>
          <a:bodyPr/>
          <a:lstStyle>
            <a:lvl1pPr>
              <a:spcBef>
                <a:spcPts val="500"/>
              </a:spcBef>
              <a:buSzTx/>
              <a:buFontTx/>
              <a:buNone/>
              <a:defRPr sz="2400">
                <a:latin typeface="Arial"/>
                <a:ea typeface="Arial"/>
                <a:cs typeface="Arial"/>
                <a:sym typeface="Arial"/>
              </a:defRPr>
            </a:lvl1pPr>
            <a:lvl2pPr marL="885825" indent="-428625">
              <a:spcBef>
                <a:spcPts val="500"/>
              </a:spcBef>
              <a:buFontTx/>
              <a:defRPr sz="2400">
                <a:latin typeface="Arial"/>
                <a:ea typeface="Arial"/>
                <a:cs typeface="Arial"/>
                <a:sym typeface="Arial"/>
              </a:defRPr>
            </a:lvl2pPr>
            <a:lvl3pPr marL="1143000" indent="-228600">
              <a:spcBef>
                <a:spcPts val="500"/>
              </a:spcBef>
              <a:buFontTx/>
              <a:defRPr sz="2400">
                <a:latin typeface="Arial"/>
                <a:ea typeface="Arial"/>
                <a:cs typeface="Arial"/>
                <a:sym typeface="Arial"/>
              </a:defRPr>
            </a:lvl3pPr>
            <a:lvl4pPr marL="1645920" indent="-274320">
              <a:spcBef>
                <a:spcPts val="500"/>
              </a:spcBef>
              <a:buFontTx/>
              <a:defRPr sz="2400">
                <a:latin typeface="Arial"/>
                <a:ea typeface="Arial"/>
                <a:cs typeface="Arial"/>
                <a:sym typeface="Arial"/>
              </a:defRPr>
            </a:lvl4pPr>
            <a:lvl5pPr marL="2103120" indent="-274320">
              <a:spcBef>
                <a:spcPts val="500"/>
              </a:spcBef>
              <a:buFontTx/>
              <a:defRPr sz="2400">
                <a:latin typeface="Arial"/>
                <a:ea typeface="Arial"/>
                <a:cs typeface="Arial"/>
                <a:sym typeface="Arial"/>
              </a:defRPr>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
        <p:nvSpPr>
          <p:cNvPr id="72" name="Shape 72"/>
          <p:cNvSpPr>
            <a:spLocks noGrp="1"/>
          </p:cNvSpPr>
          <p:nvPr>
            <p:ph type="sldNum" sz="quarter" idx="2"/>
          </p:nvPr>
        </p:nvSpPr>
        <p:spPr>
          <a:xfrm>
            <a:off x="6553200" y="6172200"/>
            <a:ext cx="2133600" cy="368301"/>
          </a:xfrm>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2635B0-845C-4894-0F9C-590DD88E2ACC}"/>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D90F1E3F-B90E-839E-0DE9-3C3416B5E3DA}"/>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06953B4B-34D6-1A63-B46F-4B8822BC4F08}"/>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984857E7-14B7-0EB5-02CD-58E693E9072F}"/>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8" name="Picture 10" descr="BITS_university_logo_whitevert.png">
            <a:extLst>
              <a:ext uri="{FF2B5EF4-FFF2-40B4-BE49-F238E27FC236}">
                <a16:creationId xmlns:a16="http://schemas.microsoft.com/office/drawing/2014/main" id="{C428E6D5-7B0A-3CCC-00B9-3B3256F1FD70}"/>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144F1C03-6817-7C3B-30D8-CFF194C71966}"/>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12">
            <a:extLst>
              <a:ext uri="{FF2B5EF4-FFF2-40B4-BE49-F238E27FC236}">
                <a16:creationId xmlns:a16="http://schemas.microsoft.com/office/drawing/2014/main" id="{37C857B2-FCF9-C33D-7BB0-9FB5CE043028}"/>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401598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97859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89479819"/>
      </p:ext>
    </p:extLst>
  </p:cSld>
  <p:clrMapOvr>
    <a:masterClrMapping/>
  </p:clrMapOvr>
  <p:transition spd="slow" advTm="0">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p:txBody>
          <a:bodyPr/>
          <a:lstStyle>
            <a:lvl1pPr marL="0" indent="0">
              <a:buNone/>
              <a:defRPr>
                <a:solidFill>
                  <a:schemeClr val="tx1">
                    <a:lumMod val="75000"/>
                    <a:lumOff val="25000"/>
                  </a:schemeClr>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fld id="{8B31A2C5-7BF8-B942-9A37-88A69FF95EF1}" type="datetimeFigureOut">
              <a:rPr lang="en-US" smtClean="0"/>
              <a:pPr/>
              <a:t>9/11/2022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6553200" y="6400413"/>
            <a:ext cx="2133600" cy="276999"/>
          </a:xfrm>
        </p:spPr>
        <p:txBody>
          <a:bodyPr/>
          <a:lstStyle/>
          <a:p>
            <a:fld id="{E975D210-0ABA-3642-AB52-1652129ED934}" type="slidenum">
              <a:rPr lang="en-GB" smtClean="0"/>
              <a:pPr/>
              <a:t>‹#›</a:t>
            </a:fld>
            <a:endParaRPr lang="en-GB"/>
          </a:p>
        </p:txBody>
      </p:sp>
    </p:spTree>
    <p:extLst>
      <p:ext uri="{BB962C8B-B14F-4D97-AF65-F5344CB8AC3E}">
        <p14:creationId xmlns:p14="http://schemas.microsoft.com/office/powerpoint/2010/main" val="2665294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4" name="Shape 14"/>
          <p:cNvSpPr>
            <a:spLocks noGrp="1"/>
          </p:cNvSpPr>
          <p:nvPr>
            <p:ph type="title"/>
          </p:nvPr>
        </p:nvSpPr>
        <p:spPr>
          <a:xfrm>
            <a:off x="722312" y="4406900"/>
            <a:ext cx="7772401" cy="1362075"/>
          </a:xfrm>
          <a:prstGeom prst="rect">
            <a:avLst/>
          </a:prstGeom>
        </p:spPr>
        <p:txBody>
          <a:bodyPr anchor="t"/>
          <a:lstStyle>
            <a:lvl1pPr algn="l">
              <a:defRPr sz="4000" b="1" cap="all"/>
            </a:lvl1pPr>
          </a:lstStyle>
          <a:p>
            <a:pPr lvl="0">
              <a:defRPr sz="1800" b="0" cap="none"/>
            </a:pPr>
            <a:r>
              <a:rPr sz="4000" b="1" cap="all"/>
              <a:t>Title Text</a:t>
            </a:r>
          </a:p>
        </p:txBody>
      </p:sp>
      <p:sp>
        <p:nvSpPr>
          <p:cNvPr id="15" name="Shape 15"/>
          <p:cNvSpPr>
            <a:spLocks noGrp="1"/>
          </p:cNvSpPr>
          <p:nvPr>
            <p:ph type="body"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lvl="0">
              <a:defRPr sz="1800">
                <a:solidFill>
                  <a:srgbClr val="000000"/>
                </a:solidFill>
              </a:defRPr>
            </a:pPr>
            <a:r>
              <a:rPr sz="2000">
                <a:solidFill>
                  <a:srgbClr val="888888"/>
                </a:solidFill>
              </a:rPr>
              <a:t>Body Level One</a:t>
            </a:r>
          </a:p>
          <a:p>
            <a:pPr lvl="1">
              <a:defRPr sz="1800">
                <a:solidFill>
                  <a:srgbClr val="000000"/>
                </a:solidFill>
              </a:defRPr>
            </a:pPr>
            <a:r>
              <a:rPr sz="2000">
                <a:solidFill>
                  <a:srgbClr val="888888"/>
                </a:solidFill>
              </a:rPr>
              <a:t>Body Level Two</a:t>
            </a:r>
          </a:p>
          <a:p>
            <a:pPr lvl="2">
              <a:defRPr sz="1800">
                <a:solidFill>
                  <a:srgbClr val="000000"/>
                </a:solidFill>
              </a:defRPr>
            </a:pPr>
            <a:r>
              <a:rPr sz="2000">
                <a:solidFill>
                  <a:srgbClr val="888888"/>
                </a:solidFill>
              </a:rPr>
              <a:t>Body Level Three</a:t>
            </a:r>
          </a:p>
          <a:p>
            <a:pPr lvl="3">
              <a:defRPr sz="1800">
                <a:solidFill>
                  <a:srgbClr val="000000"/>
                </a:solidFill>
              </a:defRPr>
            </a:pPr>
            <a:r>
              <a:rPr sz="2000">
                <a:solidFill>
                  <a:srgbClr val="888888"/>
                </a:solidFill>
              </a:rPr>
              <a:t>Body Level Four</a:t>
            </a:r>
          </a:p>
          <a:p>
            <a:pPr lvl="4">
              <a:defRPr sz="1800">
                <a:solidFill>
                  <a:srgbClr val="000000"/>
                </a:solidFill>
              </a:defRPr>
            </a:pPr>
            <a:r>
              <a:rPr sz="2000">
                <a:solidFill>
                  <a:srgbClr val="888888"/>
                </a:solidFill>
              </a:rPr>
              <a:t>Body Level Five</a:t>
            </a:r>
          </a:p>
        </p:txBody>
      </p:sp>
      <p:sp>
        <p:nvSpPr>
          <p:cNvPr id="16" name="Shape 16"/>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4400"/>
              <a:t>Title Text</a:t>
            </a:r>
          </a:p>
        </p:txBody>
      </p:sp>
      <p:sp>
        <p:nvSpPr>
          <p:cNvPr id="19" name="Shape 19"/>
          <p:cNvSpPr>
            <a:spLocks noGrp="1"/>
          </p:cNvSpPr>
          <p:nvPr>
            <p:ph type="body" idx="1"/>
          </p:nvPr>
        </p:nvSpPr>
        <p:spPr>
          <a:xfrm>
            <a:off x="457200" y="1600200"/>
            <a:ext cx="4038600" cy="5257800"/>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
        <p:nvSpPr>
          <p:cNvPr id="20" name="Shape 20"/>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2" name="Shape 22"/>
          <p:cNvSpPr>
            <a:spLocks noGrp="1"/>
          </p:cNvSpPr>
          <p:nvPr>
            <p:ph type="title"/>
          </p:nvPr>
        </p:nvSpPr>
        <p:spPr>
          <a:xfrm>
            <a:off x="457200" y="256810"/>
            <a:ext cx="8229600" cy="1178656"/>
          </a:xfrm>
          <a:prstGeom prst="rect">
            <a:avLst/>
          </a:prstGeom>
        </p:spPr>
        <p:txBody>
          <a:bodyPr/>
          <a:lstStyle/>
          <a:p>
            <a:pPr lvl="0">
              <a:defRPr sz="1800"/>
            </a:pPr>
            <a:r>
              <a:rPr sz="4400"/>
              <a:t>Title Text</a:t>
            </a:r>
          </a:p>
        </p:txBody>
      </p:sp>
      <p:sp>
        <p:nvSpPr>
          <p:cNvPr id="23" name="Shape 23"/>
          <p:cNvSpPr>
            <a:spLocks noGrp="1"/>
          </p:cNvSpPr>
          <p:nvPr>
            <p:ph type="body" idx="1"/>
          </p:nvPr>
        </p:nvSpPr>
        <p:spPr>
          <a:xfrm>
            <a:off x="457200" y="1435465"/>
            <a:ext cx="4040188" cy="739411"/>
          </a:xfrm>
          <a:prstGeom prst="rect">
            <a:avLst/>
          </a:prstGeom>
        </p:spPr>
        <p:txBody>
          <a:bodyPr anchor="b"/>
          <a:lstStyle>
            <a:lvl1pPr marL="0" indent="0">
              <a:spcBef>
                <a:spcPts val="500"/>
              </a:spcBef>
              <a:buSzTx/>
              <a:buFontTx/>
              <a:buNone/>
              <a:defRPr sz="2400" b="1"/>
            </a:lvl1pPr>
            <a:lvl2pPr marL="0" indent="457200">
              <a:spcBef>
                <a:spcPts val="500"/>
              </a:spcBef>
              <a:buSzTx/>
              <a:buFontTx/>
              <a:buNone/>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pPr lvl="0">
              <a:defRPr sz="1800" b="0"/>
            </a:pPr>
            <a:r>
              <a:rPr sz="2400" b="1"/>
              <a:t>Body Level One</a:t>
            </a:r>
          </a:p>
          <a:p>
            <a:pPr lvl="1">
              <a:defRPr sz="1800" b="0"/>
            </a:pPr>
            <a:r>
              <a:rPr sz="2400" b="1"/>
              <a:t>Body Level Two</a:t>
            </a:r>
          </a:p>
          <a:p>
            <a:pPr lvl="2">
              <a:defRPr sz="1800" b="0"/>
            </a:pPr>
            <a:r>
              <a:rPr sz="2400" b="1"/>
              <a:t>Body Level Three</a:t>
            </a:r>
          </a:p>
          <a:p>
            <a:pPr lvl="3">
              <a:defRPr sz="1800" b="0"/>
            </a:pPr>
            <a:r>
              <a:rPr sz="2400" b="1"/>
              <a:t>Body Level Four</a:t>
            </a:r>
          </a:p>
          <a:p>
            <a:pPr lvl="4">
              <a:defRPr sz="1800" b="0"/>
            </a:pPr>
            <a:r>
              <a:rPr sz="2400" b="1"/>
              <a:t>Body Level Five</a:t>
            </a:r>
          </a:p>
        </p:txBody>
      </p:sp>
      <p:sp>
        <p:nvSpPr>
          <p:cNvPr id="24" name="Shape 24"/>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9" name="Shape 29"/>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31" name="Shape 31"/>
          <p:cNvSpPr>
            <a:spLocks noGrp="1"/>
          </p:cNvSpPr>
          <p:nvPr>
            <p:ph type="title"/>
          </p:nvPr>
        </p:nvSpPr>
        <p:spPr>
          <a:xfrm>
            <a:off x="457200" y="0"/>
            <a:ext cx="3008314" cy="1435100"/>
          </a:xfrm>
          <a:prstGeom prst="rect">
            <a:avLst/>
          </a:prstGeom>
        </p:spPr>
        <p:txBody>
          <a:bodyPr anchor="b"/>
          <a:lstStyle>
            <a:lvl1pPr algn="l">
              <a:defRPr sz="2000" b="1"/>
            </a:lvl1pPr>
          </a:lstStyle>
          <a:p>
            <a:pPr lvl="0">
              <a:defRPr sz="1800" b="0"/>
            </a:pPr>
            <a:r>
              <a:rPr sz="2000" b="1"/>
              <a:t>Title Text</a:t>
            </a:r>
          </a:p>
        </p:txBody>
      </p:sp>
      <p:sp>
        <p:nvSpPr>
          <p:cNvPr id="32" name="Shape 32"/>
          <p:cNvSpPr>
            <a:spLocks noGrp="1"/>
          </p:cNvSpPr>
          <p:nvPr>
            <p:ph type="body" idx="1"/>
          </p:nvPr>
        </p:nvSpPr>
        <p:spPr>
          <a:xfrm>
            <a:off x="3575050" y="273050"/>
            <a:ext cx="5111750" cy="6584950"/>
          </a:xfrm>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33" name="Shape 33"/>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35" name="Shape 35"/>
          <p:cNvSpPr>
            <a:spLocks noGrp="1"/>
          </p:cNvSpPr>
          <p:nvPr>
            <p:ph type="title"/>
          </p:nvPr>
        </p:nvSpPr>
        <p:spPr>
          <a:xfrm>
            <a:off x="1792288" y="4800600"/>
            <a:ext cx="5486401" cy="566738"/>
          </a:xfrm>
          <a:prstGeom prst="rect">
            <a:avLst/>
          </a:prstGeom>
        </p:spPr>
        <p:txBody>
          <a:bodyPr anchor="b"/>
          <a:lstStyle>
            <a:lvl1pPr algn="l">
              <a:defRPr sz="2000" b="1"/>
            </a:lvl1pPr>
          </a:lstStyle>
          <a:p>
            <a:pPr lvl="0">
              <a:defRPr sz="1800" b="0"/>
            </a:pPr>
            <a:r>
              <a:rPr sz="2000" b="1"/>
              <a:t>Title Text</a:t>
            </a:r>
          </a:p>
        </p:txBody>
      </p:sp>
      <p:sp>
        <p:nvSpPr>
          <p:cNvPr id="36" name="Shape 36"/>
          <p:cNvSpPr>
            <a:spLocks noGrp="1"/>
          </p:cNvSpPr>
          <p:nvPr>
            <p:ph type="body"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sz="1400"/>
              <a:t>Body Level One</a:t>
            </a:r>
          </a:p>
          <a:p>
            <a:pPr lvl="1">
              <a:defRPr sz="1800"/>
            </a:pPr>
            <a:r>
              <a:rPr sz="1400"/>
              <a:t>Body Level Two</a:t>
            </a:r>
          </a:p>
          <a:p>
            <a:pPr lvl="2">
              <a:defRPr sz="1800"/>
            </a:pPr>
            <a:r>
              <a:rPr sz="1400"/>
              <a:t>Body Level Three</a:t>
            </a:r>
          </a:p>
          <a:p>
            <a:pPr lvl="3">
              <a:defRPr sz="1800"/>
            </a:pPr>
            <a:r>
              <a:rPr sz="1400"/>
              <a:t>Body Level Four</a:t>
            </a:r>
          </a:p>
          <a:p>
            <a:pPr lvl="4">
              <a:defRPr sz="1800"/>
            </a:pPr>
            <a:r>
              <a:rPr sz="1400"/>
              <a:t>Body Level Five</a:t>
            </a:r>
          </a:p>
        </p:txBody>
      </p:sp>
      <p:sp>
        <p:nvSpPr>
          <p:cNvPr id="37" name="Shape 37"/>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39" name="Shape 39"/>
          <p:cNvSpPr>
            <a:spLocks noGrp="1"/>
          </p:cNvSpPr>
          <p:nvPr>
            <p:ph type="title"/>
          </p:nvPr>
        </p:nvSpPr>
        <p:spPr>
          <a:prstGeom prst="rect">
            <a:avLst/>
          </a:prstGeom>
        </p:spPr>
        <p:txBody>
          <a:bodyPr/>
          <a:lstStyle/>
          <a:p>
            <a:pPr lvl="0">
              <a:defRPr sz="1800"/>
            </a:pPr>
            <a:r>
              <a:rPr sz="4400"/>
              <a:t>Title Text</a:t>
            </a:r>
          </a:p>
        </p:txBody>
      </p:sp>
      <p:sp>
        <p:nvSpPr>
          <p:cNvPr id="40" name="Shape 40"/>
          <p:cNvSpPr>
            <a:spLocks noGrp="1"/>
          </p:cNvSpPr>
          <p:nvPr>
            <p:ph type="body" idx="1"/>
          </p:nvPr>
        </p:nvSpPr>
        <p:spPr>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41" name="Shape 41"/>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43" name="Shape 43"/>
          <p:cNvSpPr>
            <a:spLocks noGrp="1"/>
          </p:cNvSpPr>
          <p:nvPr>
            <p:ph type="title"/>
          </p:nvPr>
        </p:nvSpPr>
        <p:spPr>
          <a:xfrm>
            <a:off x="6629400" y="0"/>
            <a:ext cx="2057400" cy="6400802"/>
          </a:xfrm>
          <a:prstGeom prst="rect">
            <a:avLst/>
          </a:prstGeom>
        </p:spPr>
        <p:txBody>
          <a:bodyPr/>
          <a:lstStyle/>
          <a:p>
            <a:pPr lvl="0">
              <a:defRPr sz="1800"/>
            </a:pPr>
            <a:r>
              <a:rPr sz="4400"/>
              <a:t>Title Text</a:t>
            </a:r>
          </a:p>
        </p:txBody>
      </p:sp>
      <p:sp>
        <p:nvSpPr>
          <p:cNvPr id="44" name="Shape 44"/>
          <p:cNvSpPr>
            <a:spLocks noGrp="1"/>
          </p:cNvSpPr>
          <p:nvPr>
            <p:ph type="body" idx="1"/>
          </p:nvPr>
        </p:nvSpPr>
        <p:spPr>
          <a:xfrm>
            <a:off x="457200" y="274638"/>
            <a:ext cx="6019800" cy="6583363"/>
          </a:xfrm>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45" name="Shape 45"/>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57200" y="92076"/>
            <a:ext cx="8229600" cy="150812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pPr lvl="0">
              <a:defRPr sz="1800"/>
            </a:pPr>
            <a:r>
              <a:rPr sz="4400"/>
              <a:t>Title Text</a:t>
            </a:r>
          </a:p>
        </p:txBody>
      </p:sp>
      <p:sp>
        <p:nvSpPr>
          <p:cNvPr id="3" name="Shape 3"/>
          <p:cNvSpPr>
            <a:spLocks noGrp="1"/>
          </p:cNvSpPr>
          <p:nvPr>
            <p:ph type="body" idx="1"/>
          </p:nvPr>
        </p:nvSpPr>
        <p:spPr>
          <a:xfrm>
            <a:off x="457200" y="1600200"/>
            <a:ext cx="8229600" cy="525780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4" name="Shape 4"/>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88888"/>
                </a:solidFill>
              </a:defRPr>
            </a:lvl1pPr>
          </a:lstStyle>
          <a:p>
            <a:pPr lvl="0"/>
            <a:fld id="{86CB4B4D-7CA3-9044-876B-883B54F8677D}" type="slidenum">
              <a:rPr/>
              <a:pPr lvl="0"/>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Lst>
  <p:transition spd="med"/>
  <p:txStyles>
    <p:titleStyle>
      <a:lvl1pPr algn="ctr">
        <a:defRPr sz="4400">
          <a:latin typeface="Calibri"/>
          <a:ea typeface="Calibri"/>
          <a:cs typeface="Calibri"/>
          <a:sym typeface="Calibri"/>
        </a:defRPr>
      </a:lvl1pPr>
      <a:lvl2pPr algn="ctr">
        <a:defRPr sz="4400">
          <a:latin typeface="Calibri"/>
          <a:ea typeface="Calibri"/>
          <a:cs typeface="Calibri"/>
          <a:sym typeface="Calibri"/>
        </a:defRPr>
      </a:lvl2pPr>
      <a:lvl3pPr algn="ctr">
        <a:defRPr sz="4400">
          <a:latin typeface="Calibri"/>
          <a:ea typeface="Calibri"/>
          <a:cs typeface="Calibri"/>
          <a:sym typeface="Calibri"/>
        </a:defRPr>
      </a:lvl3pPr>
      <a:lvl4pPr algn="ctr">
        <a:defRPr sz="4400">
          <a:latin typeface="Calibri"/>
          <a:ea typeface="Calibri"/>
          <a:cs typeface="Calibri"/>
          <a:sym typeface="Calibri"/>
        </a:defRPr>
      </a:lvl4pPr>
      <a:lvl5pPr algn="ctr">
        <a:defRPr sz="4400">
          <a:latin typeface="Calibri"/>
          <a:ea typeface="Calibri"/>
          <a:cs typeface="Calibri"/>
          <a:sym typeface="Calibri"/>
        </a:defRPr>
      </a:lvl5pPr>
      <a:lvl6pPr algn="ctr">
        <a:defRPr sz="4400">
          <a:latin typeface="Calibri"/>
          <a:ea typeface="Calibri"/>
          <a:cs typeface="Calibri"/>
          <a:sym typeface="Calibri"/>
        </a:defRPr>
      </a:lvl6pPr>
      <a:lvl7pPr algn="ctr">
        <a:defRPr sz="4400">
          <a:latin typeface="Calibri"/>
          <a:ea typeface="Calibri"/>
          <a:cs typeface="Calibri"/>
          <a:sym typeface="Calibri"/>
        </a:defRPr>
      </a:lvl7pPr>
      <a:lvl8pPr algn="ctr">
        <a:defRPr sz="4400">
          <a:latin typeface="Calibri"/>
          <a:ea typeface="Calibri"/>
          <a:cs typeface="Calibri"/>
          <a:sym typeface="Calibri"/>
        </a:defRPr>
      </a:lvl8pPr>
      <a:lvl9pPr algn="ctr">
        <a:defRPr sz="4400">
          <a:latin typeface="Calibri"/>
          <a:ea typeface="Calibri"/>
          <a:cs typeface="Calibri"/>
          <a:sym typeface="Calibri"/>
        </a:defRPr>
      </a:lvl9pPr>
    </p:titleStyle>
    <p:bodyStyle>
      <a:lvl1pPr marL="342900" indent="-342900">
        <a:spcBef>
          <a:spcPts val="700"/>
        </a:spcBef>
        <a:buSzPct val="100000"/>
        <a:buFont typeface="Arial"/>
        <a:buChar char="•"/>
        <a:defRPr sz="3200">
          <a:latin typeface="Calibri"/>
          <a:ea typeface="Calibri"/>
          <a:cs typeface="Calibri"/>
          <a:sym typeface="Calibri"/>
        </a:defRPr>
      </a:lvl1pPr>
      <a:lvl2pPr marL="783771" indent="-326571">
        <a:spcBef>
          <a:spcPts val="700"/>
        </a:spcBef>
        <a:buSzPct val="100000"/>
        <a:buFont typeface="Arial"/>
        <a:buChar char="–"/>
        <a:defRPr sz="3200">
          <a:latin typeface="Calibri"/>
          <a:ea typeface="Calibri"/>
          <a:cs typeface="Calibri"/>
          <a:sym typeface="Calibri"/>
        </a:defRPr>
      </a:lvl2pPr>
      <a:lvl3pPr marL="1219200" indent="-304800">
        <a:spcBef>
          <a:spcPts val="700"/>
        </a:spcBef>
        <a:buSzPct val="100000"/>
        <a:buFont typeface="Arial"/>
        <a:buChar char="•"/>
        <a:defRPr sz="3200">
          <a:latin typeface="Calibri"/>
          <a:ea typeface="Calibri"/>
          <a:cs typeface="Calibri"/>
          <a:sym typeface="Calibri"/>
        </a:defRPr>
      </a:lvl3pPr>
      <a:lvl4pPr marL="1737360" indent="-365760">
        <a:spcBef>
          <a:spcPts val="700"/>
        </a:spcBef>
        <a:buSzPct val="100000"/>
        <a:buFont typeface="Arial"/>
        <a:buChar char="–"/>
        <a:defRPr sz="3200">
          <a:latin typeface="Calibri"/>
          <a:ea typeface="Calibri"/>
          <a:cs typeface="Calibri"/>
          <a:sym typeface="Calibri"/>
        </a:defRPr>
      </a:lvl4pPr>
      <a:lvl5pPr marL="2194560" indent="-365760">
        <a:spcBef>
          <a:spcPts val="700"/>
        </a:spcBef>
        <a:buSzPct val="100000"/>
        <a:buFont typeface="Arial"/>
        <a:buChar char="»"/>
        <a:defRPr sz="3200">
          <a:latin typeface="Calibri"/>
          <a:ea typeface="Calibri"/>
          <a:cs typeface="Calibri"/>
          <a:sym typeface="Calibri"/>
        </a:defRPr>
      </a:lvl5pPr>
      <a:lvl6pPr marL="2651760" indent="-365760">
        <a:spcBef>
          <a:spcPts val="700"/>
        </a:spcBef>
        <a:buSzPct val="100000"/>
        <a:buFont typeface="Arial"/>
        <a:buChar char="•"/>
        <a:defRPr sz="3200">
          <a:latin typeface="Calibri"/>
          <a:ea typeface="Calibri"/>
          <a:cs typeface="Calibri"/>
          <a:sym typeface="Calibri"/>
        </a:defRPr>
      </a:lvl6pPr>
      <a:lvl7pPr marL="3108960" indent="-365760">
        <a:spcBef>
          <a:spcPts val="700"/>
        </a:spcBef>
        <a:buSzPct val="100000"/>
        <a:buFont typeface="Arial"/>
        <a:buChar char="•"/>
        <a:defRPr sz="3200">
          <a:latin typeface="Calibri"/>
          <a:ea typeface="Calibri"/>
          <a:cs typeface="Calibri"/>
          <a:sym typeface="Calibri"/>
        </a:defRPr>
      </a:lvl7pPr>
      <a:lvl8pPr marL="3566159" indent="-365759">
        <a:spcBef>
          <a:spcPts val="700"/>
        </a:spcBef>
        <a:buSzPct val="100000"/>
        <a:buFont typeface="Arial"/>
        <a:buChar char="•"/>
        <a:defRPr sz="3200">
          <a:latin typeface="Calibri"/>
          <a:ea typeface="Calibri"/>
          <a:cs typeface="Calibri"/>
          <a:sym typeface="Calibri"/>
        </a:defRPr>
      </a:lvl8pPr>
      <a:lvl9pPr marL="4023359" indent="-365759">
        <a:spcBef>
          <a:spcPts val="700"/>
        </a:spcBef>
        <a:buSzPct val="100000"/>
        <a:buFont typeface="Arial"/>
        <a:buChar char="•"/>
        <a:defRPr sz="3200">
          <a:latin typeface="Calibri"/>
          <a:ea typeface="Calibri"/>
          <a:cs typeface="Calibri"/>
          <a:sym typeface="Calibri"/>
        </a:defRPr>
      </a:lvl9pPr>
    </p:bodyStyle>
    <p:otherStyle>
      <a:lvl1pPr algn="r">
        <a:defRPr sz="1200">
          <a:solidFill>
            <a:schemeClr val="tx1"/>
          </a:solidFill>
          <a:latin typeface="+mn-lt"/>
          <a:ea typeface="+mn-ea"/>
          <a:cs typeface="+mn-cs"/>
          <a:sym typeface="Calibri"/>
        </a:defRPr>
      </a:lvl1pPr>
      <a:lvl2pPr indent="457200" algn="r">
        <a:defRPr sz="1200">
          <a:solidFill>
            <a:schemeClr val="tx1"/>
          </a:solidFill>
          <a:latin typeface="+mn-lt"/>
          <a:ea typeface="+mn-ea"/>
          <a:cs typeface="+mn-cs"/>
          <a:sym typeface="Calibri"/>
        </a:defRPr>
      </a:lvl2pPr>
      <a:lvl3pPr indent="914400" algn="r">
        <a:defRPr sz="1200">
          <a:solidFill>
            <a:schemeClr val="tx1"/>
          </a:solidFill>
          <a:latin typeface="+mn-lt"/>
          <a:ea typeface="+mn-ea"/>
          <a:cs typeface="+mn-cs"/>
          <a:sym typeface="Calibri"/>
        </a:defRPr>
      </a:lvl3pPr>
      <a:lvl4pPr indent="1371600" algn="r">
        <a:defRPr sz="1200">
          <a:solidFill>
            <a:schemeClr val="tx1"/>
          </a:solidFill>
          <a:latin typeface="+mn-lt"/>
          <a:ea typeface="+mn-ea"/>
          <a:cs typeface="+mn-cs"/>
          <a:sym typeface="Calibri"/>
        </a:defRPr>
      </a:lvl4pPr>
      <a:lvl5pPr indent="1828800" algn="r">
        <a:defRPr sz="1200">
          <a:solidFill>
            <a:schemeClr val="tx1"/>
          </a:solidFill>
          <a:latin typeface="+mn-lt"/>
          <a:ea typeface="+mn-ea"/>
          <a:cs typeface="+mn-cs"/>
          <a:sym typeface="Calibri"/>
        </a:defRPr>
      </a:lvl5pPr>
      <a:lvl6pPr indent="2286000" algn="r">
        <a:defRPr sz="1200">
          <a:solidFill>
            <a:schemeClr val="tx1"/>
          </a:solidFill>
          <a:latin typeface="+mn-lt"/>
          <a:ea typeface="+mn-ea"/>
          <a:cs typeface="+mn-cs"/>
          <a:sym typeface="Calibri"/>
        </a:defRPr>
      </a:lvl6pPr>
      <a:lvl7pPr indent="2743200" algn="r">
        <a:defRPr sz="1200">
          <a:solidFill>
            <a:schemeClr val="tx1"/>
          </a:solidFill>
          <a:latin typeface="+mn-lt"/>
          <a:ea typeface="+mn-ea"/>
          <a:cs typeface="+mn-cs"/>
          <a:sym typeface="Calibri"/>
        </a:defRPr>
      </a:lvl7pPr>
      <a:lvl8pPr indent="3200400" algn="r">
        <a:defRPr sz="1200">
          <a:solidFill>
            <a:schemeClr val="tx1"/>
          </a:solidFill>
          <a:latin typeface="+mn-lt"/>
          <a:ea typeface="+mn-ea"/>
          <a:cs typeface="+mn-cs"/>
          <a:sym typeface="Calibri"/>
        </a:defRPr>
      </a:lvl8pPr>
      <a:lvl9pPr indent="3657600" algn="r">
        <a:defRPr sz="1200">
          <a:solidFill>
            <a:schemeClr val="tx1"/>
          </a:solidFill>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8" Type="http://schemas.openxmlformats.org/officeDocument/2006/relationships/hyperlink" Target="https://en.wikipedia.org/wiki/Process_(computing)" TargetMode="External"/><Relationship Id="rId13" Type="http://schemas.openxmlformats.org/officeDocument/2006/relationships/hyperlink" Target="https://en.wikipedia.org/wiki/Union_mount" TargetMode="External"/><Relationship Id="rId3" Type="http://schemas.openxmlformats.org/officeDocument/2006/relationships/hyperlink" Target="https://en.wikipedia.org/wiki/LXC" TargetMode="External"/><Relationship Id="rId7" Type="http://schemas.openxmlformats.org/officeDocument/2006/relationships/hyperlink" Target="https://en.wikipedia.org/wiki/Linux_namespaces" TargetMode="External"/><Relationship Id="rId12" Type="http://schemas.openxmlformats.org/officeDocument/2006/relationships/hyperlink" Target="https://en.wikipedia.org/wiki/File_system"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hyperlink" Target="https://en.wikipedia.org/wiki/Virtual_machine" TargetMode="External"/><Relationship Id="rId11" Type="http://schemas.openxmlformats.org/officeDocument/2006/relationships/hyperlink" Target="https://en.wikipedia.org/wiki/Mount_(computing)" TargetMode="External"/><Relationship Id="rId5" Type="http://schemas.openxmlformats.org/officeDocument/2006/relationships/hyperlink" Target="https://en.wikipedia.org/wiki/Cgroups" TargetMode="External"/><Relationship Id="rId10" Type="http://schemas.openxmlformats.org/officeDocument/2006/relationships/hyperlink" Target="https://en.wikipedia.org/wiki/User_ID" TargetMode="External"/><Relationship Id="rId4" Type="http://schemas.openxmlformats.org/officeDocument/2006/relationships/hyperlink" Target="https://en.wikipedia.org/wiki/Linux_kernel" TargetMode="External"/><Relationship Id="rId9" Type="http://schemas.openxmlformats.org/officeDocument/2006/relationships/hyperlink" Target="https://en.wikipedia.org/wiki/Computer_network" TargetMode="External"/><Relationship Id="rId14" Type="http://schemas.openxmlformats.org/officeDocument/2006/relationships/hyperlink" Target="https://en.wikipedia.org/wiki/Linux"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43.png"/><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48.png"/><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8" Type="http://schemas.openxmlformats.org/officeDocument/2006/relationships/hyperlink" Target="https://www.docker-cn.com/" TargetMode="External"/><Relationship Id="rId3" Type="http://schemas.openxmlformats.org/officeDocument/2006/relationships/hyperlink" Target="http://www.docker.com/" TargetMode="External"/><Relationship Id="rId7" Type="http://schemas.openxmlformats.org/officeDocument/2006/relationships/hyperlink" Target="https://hub.docker.com/" TargetMode="External"/><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hyperlink" Target="https://www.docker.com/open-source" TargetMode="External"/><Relationship Id="rId5" Type="http://schemas.openxmlformats.org/officeDocument/2006/relationships/hyperlink" Target="https://docs.docker.com/engine/userguide/" TargetMode="External"/><Relationship Id="rId10" Type="http://schemas.openxmlformats.org/officeDocument/2006/relationships/image" Target="../media/image20.png"/><Relationship Id="rId4" Type="http://schemas.openxmlformats.org/officeDocument/2006/relationships/hyperlink" Target="https://docs.docker.com/linux/" TargetMode="External"/><Relationship Id="rId9" Type="http://schemas.openxmlformats.org/officeDocument/2006/relationships/hyperlink" Target="https://thehub.thomsonreuters.com/docs/DOC-2572951"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hyperlink" Target="https://hub.docker.com/" TargetMode="Externa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hyperlink" Target="http://whatis.techtarget.com/definition/SaaS"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2A4A7B-8142-7A69-22BA-9462D1176A9E}"/>
              </a:ext>
            </a:extLst>
          </p:cNvPr>
          <p:cNvSpPr>
            <a:spLocks noGrp="1"/>
          </p:cNvSpPr>
          <p:nvPr>
            <p:ph type="title"/>
          </p:nvPr>
        </p:nvSpPr>
        <p:spPr/>
        <p:txBody>
          <a:bodyPr/>
          <a:lstStyle/>
          <a:p>
            <a:pPr eaLnBrk="1" fontAlgn="auto" hangingPunct="1">
              <a:spcAft>
                <a:spcPts val="0"/>
              </a:spcAft>
              <a:defRPr/>
            </a:pPr>
            <a:r>
              <a:rPr lang="en-US" dirty="0"/>
              <a:t>BITS Pilani presentation</a:t>
            </a:r>
          </a:p>
        </p:txBody>
      </p:sp>
      <p:sp>
        <p:nvSpPr>
          <p:cNvPr id="18435" name="Content Placeholder 5">
            <a:extLst>
              <a:ext uri="{FF2B5EF4-FFF2-40B4-BE49-F238E27FC236}">
                <a16:creationId xmlns:a16="http://schemas.microsoft.com/office/drawing/2014/main" id="{CA23CCB7-CBF2-4614-FE39-5167634B695F}"/>
              </a:ext>
            </a:extLst>
          </p:cNvPr>
          <p:cNvSpPr>
            <a:spLocks noGrp="1"/>
          </p:cNvSpPr>
          <p:nvPr>
            <p:ph sz="quarter" idx="13"/>
          </p:nvPr>
        </p:nvSpPr>
        <p:spPr/>
        <p:txBody>
          <a:bodyPr/>
          <a:lstStyle/>
          <a:p>
            <a:pPr eaLnBrk="1" hangingPunct="1">
              <a:spcBef>
                <a:spcPct val="0"/>
              </a:spcBef>
            </a:pPr>
            <a:r>
              <a:rPr lang="en-US" altLang="en-US"/>
              <a:t>Mridul Moitra</a:t>
            </a:r>
          </a:p>
          <a:p>
            <a:pPr eaLnBrk="1" hangingPunct="1">
              <a:spcBef>
                <a:spcPct val="0"/>
              </a:spcBef>
            </a:pPr>
            <a:r>
              <a:rPr lang="en-US" altLang="en-US"/>
              <a:t>Cloud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extShape 1"/>
          <p:cNvSpPr txBox="1"/>
          <p:nvPr/>
        </p:nvSpPr>
        <p:spPr>
          <a:xfrm>
            <a:off x="574560" y="914490"/>
            <a:ext cx="8000640" cy="799740"/>
          </a:xfrm>
          <a:prstGeom prst="rect">
            <a:avLst/>
          </a:prstGeom>
          <a:noFill/>
          <a:ln>
            <a:noFill/>
          </a:ln>
        </p:spPr>
        <p:txBody>
          <a:bodyPr anchor="b">
            <a:noAutofit/>
          </a:bodyPr>
          <a:lstStyle/>
          <a:p>
            <a:pPr>
              <a:lnSpc>
                <a:spcPct val="100000"/>
              </a:lnSpc>
            </a:pPr>
            <a:r>
              <a:rPr lang="en-US" sz="2700" spc="-1" dirty="0">
                <a:solidFill>
                  <a:srgbClr val="000000"/>
                </a:solidFill>
                <a:latin typeface="Verdana"/>
              </a:rPr>
              <a:t>Container Features</a:t>
            </a:r>
            <a:endParaRPr lang="en-US" sz="2700" spc="-1" dirty="0">
              <a:solidFill>
                <a:srgbClr val="000000"/>
              </a:solidFill>
              <a:latin typeface="Arial"/>
            </a:endParaRPr>
          </a:p>
        </p:txBody>
      </p:sp>
      <p:sp>
        <p:nvSpPr>
          <p:cNvPr id="133" name="TextShape 2"/>
          <p:cNvSpPr txBox="1"/>
          <p:nvPr/>
        </p:nvSpPr>
        <p:spPr>
          <a:xfrm>
            <a:off x="566730" y="1828710"/>
            <a:ext cx="8000640" cy="3714390"/>
          </a:xfrm>
          <a:prstGeom prst="rect">
            <a:avLst/>
          </a:prstGeom>
          <a:noFill/>
          <a:ln>
            <a:noFill/>
          </a:ln>
        </p:spPr>
        <p:txBody>
          <a:bodyPr>
            <a:noAutofit/>
          </a:bodyPr>
          <a:lstStyle/>
          <a:p>
            <a:pPr marL="343170" indent="-342900">
              <a:spcBef>
                <a:spcPts val="421"/>
              </a:spcBef>
              <a:buClr>
                <a:srgbClr val="CC0000"/>
              </a:buClr>
              <a:buFont typeface="Arial" panose="020B0604020202020204" pitchFamily="34" charset="0"/>
              <a:buChar char="•"/>
            </a:pPr>
            <a:r>
              <a:rPr lang="en-US" sz="2100" spc="-1" dirty="0">
                <a:solidFill>
                  <a:srgbClr val="000000"/>
                </a:solidFill>
                <a:latin typeface="Verdana"/>
              </a:rPr>
              <a:t>Containers running in the user space</a:t>
            </a:r>
          </a:p>
          <a:p>
            <a:pPr marL="343170" indent="-342900">
              <a:spcBef>
                <a:spcPts val="421"/>
              </a:spcBef>
              <a:buClr>
                <a:srgbClr val="CC0000"/>
              </a:buClr>
              <a:buFont typeface="Arial" panose="020B0604020202020204" pitchFamily="34" charset="0"/>
              <a:buChar char="•"/>
            </a:pPr>
            <a:r>
              <a:rPr lang="en-US" sz="2100" spc="-1" dirty="0">
                <a:solidFill>
                  <a:srgbClr val="000000"/>
                </a:solidFill>
                <a:latin typeface="Verdana"/>
              </a:rPr>
              <a:t>Each container has</a:t>
            </a:r>
          </a:p>
          <a:p>
            <a:pPr marL="639450" lvl="1" indent="-285750">
              <a:spcBef>
                <a:spcPts val="359"/>
              </a:spcBef>
              <a:buClr>
                <a:srgbClr val="CC0000"/>
              </a:buClr>
              <a:buFont typeface="Arial" panose="020B0604020202020204" pitchFamily="34" charset="0"/>
              <a:buChar char="•"/>
            </a:pPr>
            <a:r>
              <a:rPr lang="en-US" spc="-1" dirty="0">
                <a:solidFill>
                  <a:srgbClr val="000000"/>
                </a:solidFill>
                <a:latin typeface="Verdana"/>
              </a:rPr>
              <a:t>Own process space</a:t>
            </a:r>
          </a:p>
          <a:p>
            <a:pPr marL="639450" lvl="1" indent="-285750">
              <a:spcBef>
                <a:spcPts val="359"/>
              </a:spcBef>
              <a:buClr>
                <a:srgbClr val="CC0000"/>
              </a:buClr>
              <a:buFont typeface="Arial" panose="020B0604020202020204" pitchFamily="34" charset="0"/>
              <a:buChar char="•"/>
            </a:pPr>
            <a:r>
              <a:rPr lang="en-US" spc="-1" dirty="0">
                <a:solidFill>
                  <a:srgbClr val="000000"/>
                </a:solidFill>
                <a:latin typeface="Verdana"/>
              </a:rPr>
              <a:t>Own network interface</a:t>
            </a:r>
          </a:p>
          <a:p>
            <a:pPr marL="639450" lvl="1" indent="-285750">
              <a:spcBef>
                <a:spcPts val="359"/>
              </a:spcBef>
              <a:buClr>
                <a:srgbClr val="CC0000"/>
              </a:buClr>
              <a:buFont typeface="Arial" panose="020B0604020202020204" pitchFamily="34" charset="0"/>
              <a:buChar char="•"/>
            </a:pPr>
            <a:r>
              <a:rPr lang="en-US" spc="-1" dirty="0">
                <a:solidFill>
                  <a:srgbClr val="000000"/>
                </a:solidFill>
                <a:latin typeface="Verdana"/>
              </a:rPr>
              <a:t>Own /</a:t>
            </a:r>
            <a:r>
              <a:rPr lang="en-US" spc="-1" dirty="0" err="1">
                <a:solidFill>
                  <a:srgbClr val="000000"/>
                </a:solidFill>
                <a:latin typeface="Verdana"/>
              </a:rPr>
              <a:t>sbin</a:t>
            </a:r>
            <a:r>
              <a:rPr lang="en-US" spc="-1" dirty="0">
                <a:solidFill>
                  <a:srgbClr val="000000"/>
                </a:solidFill>
                <a:latin typeface="Verdana"/>
              </a:rPr>
              <a:t>/</a:t>
            </a:r>
            <a:r>
              <a:rPr lang="en-US" spc="-1" dirty="0" err="1">
                <a:solidFill>
                  <a:srgbClr val="000000"/>
                </a:solidFill>
                <a:latin typeface="Verdana"/>
              </a:rPr>
              <a:t>init</a:t>
            </a:r>
            <a:r>
              <a:rPr lang="en-US" spc="-1" dirty="0">
                <a:solidFill>
                  <a:srgbClr val="000000"/>
                </a:solidFill>
                <a:latin typeface="Verdana"/>
              </a:rPr>
              <a:t> (coordinates the rest of the boot process and configures the environment for the user)</a:t>
            </a:r>
          </a:p>
          <a:p>
            <a:pPr marL="639450" lvl="1" indent="-285750">
              <a:spcBef>
                <a:spcPts val="359"/>
              </a:spcBef>
              <a:buClr>
                <a:srgbClr val="CC0000"/>
              </a:buClr>
              <a:buFont typeface="Arial" panose="020B0604020202020204" pitchFamily="34" charset="0"/>
              <a:buChar char="•"/>
            </a:pPr>
            <a:r>
              <a:rPr lang="en-US" spc="-1" dirty="0">
                <a:solidFill>
                  <a:srgbClr val="000000"/>
                </a:solidFill>
                <a:latin typeface="Verdana"/>
              </a:rPr>
              <a:t>Run stuff as root</a:t>
            </a:r>
          </a:p>
          <a:p>
            <a:pPr marL="343170" indent="-342900">
              <a:spcBef>
                <a:spcPts val="421"/>
              </a:spcBef>
              <a:buClr>
                <a:srgbClr val="CC0000"/>
              </a:buClr>
              <a:buFont typeface="Arial" panose="020B0604020202020204" pitchFamily="34" charset="0"/>
              <a:buChar char="•"/>
            </a:pPr>
            <a:r>
              <a:rPr lang="en-US" sz="2100" spc="-1" dirty="0">
                <a:solidFill>
                  <a:srgbClr val="000000"/>
                </a:solidFill>
                <a:latin typeface="Verdana"/>
              </a:rPr>
              <a:t>Share kernel with the host</a:t>
            </a:r>
          </a:p>
          <a:p>
            <a:pPr marL="343170" indent="-342900">
              <a:spcBef>
                <a:spcPts val="421"/>
              </a:spcBef>
              <a:buClr>
                <a:srgbClr val="CC0000"/>
              </a:buClr>
              <a:buFont typeface="Arial" panose="020B0604020202020204" pitchFamily="34" charset="0"/>
              <a:buChar char="•"/>
            </a:pPr>
            <a:r>
              <a:rPr lang="en-US" sz="2100" spc="-1" dirty="0">
                <a:solidFill>
                  <a:srgbClr val="000000"/>
                </a:solidFill>
                <a:latin typeface="Verdana"/>
              </a:rPr>
              <a:t>No device emulation</a:t>
            </a:r>
          </a:p>
          <a:p>
            <a:endParaRPr lang="en-US" sz="2100" spc="-1" dirty="0">
              <a:solidFill>
                <a:srgbClr val="000000"/>
              </a:solidFill>
              <a:latin typeface="Verdana"/>
            </a:endParaRPr>
          </a:p>
          <a:p>
            <a:endParaRPr lang="en-US" sz="2100" spc="-1" dirty="0">
              <a:solidFill>
                <a:srgbClr val="000000"/>
              </a:solidFill>
              <a:latin typeface="Verdana"/>
            </a:endParaRPr>
          </a:p>
        </p:txBody>
      </p:sp>
    </p:spTree>
    <p:extLst>
      <p:ext uri="{BB962C8B-B14F-4D97-AF65-F5344CB8AC3E}">
        <p14:creationId xmlns:p14="http://schemas.microsoft.com/office/powerpoint/2010/main" val="3978090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574560" y="914490"/>
            <a:ext cx="8000640" cy="799740"/>
          </a:xfrm>
          <a:prstGeom prst="rect">
            <a:avLst/>
          </a:prstGeom>
          <a:noFill/>
          <a:ln>
            <a:noFill/>
          </a:ln>
        </p:spPr>
        <p:txBody>
          <a:bodyPr anchor="b">
            <a:noAutofit/>
          </a:bodyPr>
          <a:lstStyle/>
          <a:p>
            <a:pPr>
              <a:lnSpc>
                <a:spcPct val="100000"/>
              </a:lnSpc>
            </a:pPr>
            <a:r>
              <a:rPr lang="en-US" sz="2700" spc="-1">
                <a:solidFill>
                  <a:srgbClr val="000000"/>
                </a:solidFill>
                <a:latin typeface="Verdana"/>
              </a:rPr>
              <a:t>Isolation with cgroups</a:t>
            </a:r>
            <a:endParaRPr lang="en-US" sz="2700" spc="-1">
              <a:solidFill>
                <a:srgbClr val="000000"/>
              </a:solidFill>
              <a:latin typeface="Arial"/>
            </a:endParaRPr>
          </a:p>
        </p:txBody>
      </p:sp>
      <p:sp>
        <p:nvSpPr>
          <p:cNvPr id="139" name="TextShape 2"/>
          <p:cNvSpPr txBox="1"/>
          <p:nvPr/>
        </p:nvSpPr>
        <p:spPr>
          <a:xfrm>
            <a:off x="566730" y="1828710"/>
            <a:ext cx="8000640" cy="3714390"/>
          </a:xfrm>
          <a:prstGeom prst="rect">
            <a:avLst/>
          </a:prstGeom>
          <a:noFill/>
          <a:ln>
            <a:noFill/>
          </a:ln>
        </p:spPr>
        <p:txBody>
          <a:bodyPr>
            <a:noAutofit/>
          </a:bodyPr>
          <a:lstStyle/>
          <a:p>
            <a:pPr marL="343170" indent="-342900">
              <a:spcBef>
                <a:spcPts val="421"/>
              </a:spcBef>
              <a:buClr>
                <a:srgbClr val="CC0000"/>
              </a:buClr>
              <a:buFont typeface="Arial" panose="020B0604020202020204" pitchFamily="34" charset="0"/>
              <a:buChar char="•"/>
            </a:pPr>
            <a:r>
              <a:rPr lang="en-US" sz="2100" spc="-1" dirty="0">
                <a:solidFill>
                  <a:srgbClr val="000000"/>
                </a:solidFill>
                <a:latin typeface="Verdana"/>
              </a:rPr>
              <a:t>Memory</a:t>
            </a:r>
          </a:p>
          <a:p>
            <a:pPr marL="343170" indent="-342900">
              <a:spcBef>
                <a:spcPts val="421"/>
              </a:spcBef>
              <a:buClr>
                <a:srgbClr val="CC0000"/>
              </a:buClr>
              <a:buFont typeface="Arial" panose="020B0604020202020204" pitchFamily="34" charset="0"/>
              <a:buChar char="•"/>
            </a:pPr>
            <a:r>
              <a:rPr lang="en-US" sz="2100" spc="-1" dirty="0" err="1">
                <a:solidFill>
                  <a:srgbClr val="000000"/>
                </a:solidFill>
                <a:latin typeface="Verdana"/>
              </a:rPr>
              <a:t>Cpu</a:t>
            </a:r>
            <a:endParaRPr lang="en-US" sz="2100" spc="-1" dirty="0">
              <a:solidFill>
                <a:srgbClr val="000000"/>
              </a:solidFill>
              <a:latin typeface="Verdana"/>
            </a:endParaRPr>
          </a:p>
          <a:p>
            <a:pPr marL="343170" indent="-342900">
              <a:spcBef>
                <a:spcPts val="421"/>
              </a:spcBef>
              <a:buClr>
                <a:srgbClr val="CC0000"/>
              </a:buClr>
              <a:buFont typeface="Arial" panose="020B0604020202020204" pitchFamily="34" charset="0"/>
              <a:buChar char="•"/>
            </a:pPr>
            <a:r>
              <a:rPr lang="en-US" sz="2100" spc="-1" dirty="0" err="1">
                <a:solidFill>
                  <a:srgbClr val="000000"/>
                </a:solidFill>
                <a:latin typeface="Verdana"/>
              </a:rPr>
              <a:t>Blkio</a:t>
            </a:r>
            <a:endParaRPr lang="en-US" sz="2100" spc="-1" dirty="0">
              <a:solidFill>
                <a:srgbClr val="000000"/>
              </a:solidFill>
              <a:latin typeface="Verdana"/>
            </a:endParaRPr>
          </a:p>
          <a:p>
            <a:pPr marL="343170" indent="-342900">
              <a:spcBef>
                <a:spcPts val="421"/>
              </a:spcBef>
              <a:buClr>
                <a:srgbClr val="CC0000"/>
              </a:buClr>
              <a:buFont typeface="Arial" panose="020B0604020202020204" pitchFamily="34" charset="0"/>
              <a:buChar char="•"/>
            </a:pPr>
            <a:r>
              <a:rPr lang="en-US" sz="2100" spc="-1" dirty="0">
                <a:solidFill>
                  <a:srgbClr val="000000"/>
                </a:solidFill>
                <a:latin typeface="Verdana"/>
              </a:rPr>
              <a:t>devices</a:t>
            </a:r>
          </a:p>
        </p:txBody>
      </p:sp>
    </p:spTree>
    <p:extLst>
      <p:ext uri="{BB962C8B-B14F-4D97-AF65-F5344CB8AC3E}">
        <p14:creationId xmlns:p14="http://schemas.microsoft.com/office/powerpoint/2010/main" val="4191984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Shape 1"/>
          <p:cNvSpPr txBox="1"/>
          <p:nvPr/>
        </p:nvSpPr>
        <p:spPr>
          <a:xfrm>
            <a:off x="574560" y="914490"/>
            <a:ext cx="8000640" cy="799740"/>
          </a:xfrm>
          <a:prstGeom prst="rect">
            <a:avLst/>
          </a:prstGeom>
          <a:noFill/>
          <a:ln>
            <a:noFill/>
          </a:ln>
        </p:spPr>
        <p:txBody>
          <a:bodyPr anchor="b">
            <a:noAutofit/>
          </a:bodyPr>
          <a:lstStyle/>
          <a:p>
            <a:pPr>
              <a:lnSpc>
                <a:spcPct val="100000"/>
              </a:lnSpc>
            </a:pPr>
            <a:r>
              <a:rPr lang="en-US" sz="2700" spc="-1">
                <a:solidFill>
                  <a:srgbClr val="000000"/>
                </a:solidFill>
                <a:latin typeface="Verdana"/>
              </a:rPr>
              <a:t>Memory cgroup</a:t>
            </a:r>
            <a:endParaRPr lang="en-US" sz="2700" spc="-1">
              <a:solidFill>
                <a:srgbClr val="000000"/>
              </a:solidFill>
              <a:latin typeface="Arial"/>
            </a:endParaRPr>
          </a:p>
        </p:txBody>
      </p:sp>
      <p:sp>
        <p:nvSpPr>
          <p:cNvPr id="141" name="TextShape 2"/>
          <p:cNvSpPr txBox="1"/>
          <p:nvPr/>
        </p:nvSpPr>
        <p:spPr>
          <a:xfrm>
            <a:off x="566730" y="1828710"/>
            <a:ext cx="8000640" cy="3714390"/>
          </a:xfrm>
          <a:prstGeom prst="rect">
            <a:avLst/>
          </a:prstGeom>
          <a:noFill/>
          <a:ln>
            <a:noFill/>
          </a:ln>
        </p:spPr>
        <p:txBody>
          <a:bodyPr>
            <a:noAutofit/>
          </a:bodyPr>
          <a:lstStyle/>
          <a:p>
            <a:pPr marL="343170" indent="-342900">
              <a:spcBef>
                <a:spcPts val="421"/>
              </a:spcBef>
              <a:buClr>
                <a:srgbClr val="CC0000"/>
              </a:buClr>
              <a:buFont typeface="Arial" panose="020B0604020202020204" pitchFamily="34" charset="0"/>
              <a:buChar char="•"/>
            </a:pPr>
            <a:r>
              <a:rPr lang="en-US" sz="2100" spc="-1" dirty="0">
                <a:solidFill>
                  <a:srgbClr val="000000"/>
                </a:solidFill>
                <a:latin typeface="Verdana"/>
              </a:rPr>
              <a:t>keeps track pages used by each group:</a:t>
            </a:r>
          </a:p>
          <a:p>
            <a:pPr marL="639450" lvl="1" indent="-285750">
              <a:spcBef>
                <a:spcPts val="359"/>
              </a:spcBef>
              <a:buClr>
                <a:srgbClr val="CC0000"/>
              </a:buClr>
              <a:buFont typeface="Arial" panose="020B0604020202020204" pitchFamily="34" charset="0"/>
              <a:buChar char="•"/>
            </a:pPr>
            <a:r>
              <a:rPr lang="en-US" spc="-1" dirty="0">
                <a:solidFill>
                  <a:srgbClr val="000000"/>
                </a:solidFill>
                <a:latin typeface="Verdana"/>
              </a:rPr>
              <a:t>file (read/write/</a:t>
            </a:r>
            <a:r>
              <a:rPr lang="en-US" spc="-1" dirty="0" err="1">
                <a:solidFill>
                  <a:srgbClr val="000000"/>
                </a:solidFill>
                <a:latin typeface="Verdana"/>
              </a:rPr>
              <a:t>mmap</a:t>
            </a:r>
            <a:r>
              <a:rPr lang="en-US" spc="-1" dirty="0">
                <a:solidFill>
                  <a:srgbClr val="000000"/>
                </a:solidFill>
                <a:latin typeface="Verdana"/>
              </a:rPr>
              <a:t> from block devices; swap)</a:t>
            </a:r>
          </a:p>
          <a:p>
            <a:pPr marL="639450" lvl="1" indent="-285750">
              <a:spcBef>
                <a:spcPts val="359"/>
              </a:spcBef>
              <a:buClr>
                <a:srgbClr val="CC0000"/>
              </a:buClr>
              <a:buFont typeface="Arial" panose="020B0604020202020204" pitchFamily="34" charset="0"/>
              <a:buChar char="•"/>
            </a:pPr>
            <a:r>
              <a:rPr lang="en-US" spc="-1" dirty="0">
                <a:solidFill>
                  <a:srgbClr val="000000"/>
                </a:solidFill>
                <a:latin typeface="Verdana"/>
              </a:rPr>
              <a:t>anonymous (stack, heap, anonymous </a:t>
            </a:r>
            <a:r>
              <a:rPr lang="en-US" spc="-1" dirty="0" err="1">
                <a:solidFill>
                  <a:srgbClr val="000000"/>
                </a:solidFill>
                <a:latin typeface="Verdana"/>
              </a:rPr>
              <a:t>mmap</a:t>
            </a:r>
            <a:r>
              <a:rPr lang="en-US" spc="-1" dirty="0">
                <a:solidFill>
                  <a:srgbClr val="000000"/>
                </a:solidFill>
                <a:latin typeface="Verdana"/>
              </a:rPr>
              <a:t>)</a:t>
            </a:r>
          </a:p>
          <a:p>
            <a:pPr marL="639450" lvl="1" indent="-285750">
              <a:spcBef>
                <a:spcPts val="359"/>
              </a:spcBef>
              <a:buClr>
                <a:srgbClr val="CC0000"/>
              </a:buClr>
              <a:buFont typeface="Arial" panose="020B0604020202020204" pitchFamily="34" charset="0"/>
              <a:buChar char="•"/>
            </a:pPr>
            <a:r>
              <a:rPr lang="en-US" spc="-1" dirty="0">
                <a:solidFill>
                  <a:srgbClr val="000000"/>
                </a:solidFill>
                <a:latin typeface="Verdana"/>
              </a:rPr>
              <a:t>active (recently accessed)</a:t>
            </a:r>
          </a:p>
          <a:p>
            <a:pPr marL="639450" lvl="1" indent="-285750">
              <a:spcBef>
                <a:spcPts val="359"/>
              </a:spcBef>
              <a:buClr>
                <a:srgbClr val="CC0000"/>
              </a:buClr>
              <a:buFont typeface="Arial" panose="020B0604020202020204" pitchFamily="34" charset="0"/>
              <a:buChar char="•"/>
            </a:pPr>
            <a:r>
              <a:rPr lang="en-US" spc="-1" dirty="0">
                <a:solidFill>
                  <a:srgbClr val="000000"/>
                </a:solidFill>
                <a:latin typeface="Verdana"/>
              </a:rPr>
              <a:t>inactive (candidate for eviction)</a:t>
            </a:r>
          </a:p>
          <a:p>
            <a:pPr marL="343170" indent="-342900">
              <a:spcBef>
                <a:spcPts val="421"/>
              </a:spcBef>
              <a:buClr>
                <a:srgbClr val="CC0000"/>
              </a:buClr>
              <a:buFont typeface="Arial" panose="020B0604020202020204" pitchFamily="34" charset="0"/>
              <a:buChar char="•"/>
            </a:pPr>
            <a:r>
              <a:rPr lang="en-US" sz="2100" spc="-1" dirty="0">
                <a:solidFill>
                  <a:srgbClr val="000000"/>
                </a:solidFill>
                <a:latin typeface="Verdana"/>
              </a:rPr>
              <a:t>each page is charged to a group</a:t>
            </a:r>
          </a:p>
          <a:p>
            <a:pPr marL="343170" indent="-342900">
              <a:spcBef>
                <a:spcPts val="421"/>
              </a:spcBef>
              <a:buClr>
                <a:srgbClr val="CC0000"/>
              </a:buClr>
              <a:buFont typeface="Arial" panose="020B0604020202020204" pitchFamily="34" charset="0"/>
              <a:buChar char="•"/>
            </a:pPr>
            <a:r>
              <a:rPr lang="en-US" sz="2100" spc="-1" dirty="0">
                <a:solidFill>
                  <a:srgbClr val="000000"/>
                </a:solidFill>
                <a:latin typeface="Verdana"/>
              </a:rPr>
              <a:t>pages can be shared</a:t>
            </a:r>
          </a:p>
          <a:p>
            <a:pPr marL="343170" indent="-342900">
              <a:spcBef>
                <a:spcPts val="421"/>
              </a:spcBef>
              <a:buClr>
                <a:srgbClr val="CC0000"/>
              </a:buClr>
              <a:buFont typeface="Arial" panose="020B0604020202020204" pitchFamily="34" charset="0"/>
              <a:buChar char="•"/>
            </a:pPr>
            <a:r>
              <a:rPr lang="en-US" sz="2100" spc="-1" dirty="0">
                <a:solidFill>
                  <a:srgbClr val="000000"/>
                </a:solidFill>
                <a:latin typeface="Verdana"/>
              </a:rPr>
              <a:t>Individual (per-</a:t>
            </a:r>
            <a:r>
              <a:rPr lang="en-US" sz="2100" spc="-1" dirty="0" err="1">
                <a:solidFill>
                  <a:srgbClr val="000000"/>
                </a:solidFill>
                <a:latin typeface="Verdana"/>
              </a:rPr>
              <a:t>cgroup</a:t>
            </a:r>
            <a:r>
              <a:rPr lang="en-US" sz="2100" spc="-1" dirty="0">
                <a:solidFill>
                  <a:srgbClr val="000000"/>
                </a:solidFill>
                <a:latin typeface="Verdana"/>
              </a:rPr>
              <a:t>) limits and out-of-memory killer</a:t>
            </a:r>
          </a:p>
        </p:txBody>
      </p:sp>
    </p:spTree>
    <p:extLst>
      <p:ext uri="{BB962C8B-B14F-4D97-AF65-F5344CB8AC3E}">
        <p14:creationId xmlns:p14="http://schemas.microsoft.com/office/powerpoint/2010/main" val="3076946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extShape 1"/>
          <p:cNvSpPr txBox="1"/>
          <p:nvPr/>
        </p:nvSpPr>
        <p:spPr>
          <a:xfrm>
            <a:off x="574560" y="914490"/>
            <a:ext cx="8000640" cy="799740"/>
          </a:xfrm>
          <a:prstGeom prst="rect">
            <a:avLst/>
          </a:prstGeom>
          <a:noFill/>
          <a:ln>
            <a:noFill/>
          </a:ln>
        </p:spPr>
        <p:txBody>
          <a:bodyPr anchor="b">
            <a:noAutofit/>
          </a:bodyPr>
          <a:lstStyle/>
          <a:p>
            <a:pPr>
              <a:lnSpc>
                <a:spcPct val="100000"/>
              </a:lnSpc>
            </a:pPr>
            <a:r>
              <a:rPr lang="en-US" sz="2700" spc="-1">
                <a:solidFill>
                  <a:srgbClr val="000000"/>
                </a:solidFill>
                <a:latin typeface="Verdana"/>
              </a:rPr>
              <a:t>CPU cgroup</a:t>
            </a:r>
            <a:endParaRPr lang="en-US" sz="2700" spc="-1">
              <a:solidFill>
                <a:srgbClr val="000000"/>
              </a:solidFill>
              <a:latin typeface="Arial"/>
            </a:endParaRPr>
          </a:p>
        </p:txBody>
      </p:sp>
      <p:sp>
        <p:nvSpPr>
          <p:cNvPr id="143" name="TextShape 2"/>
          <p:cNvSpPr txBox="1"/>
          <p:nvPr/>
        </p:nvSpPr>
        <p:spPr>
          <a:xfrm>
            <a:off x="566730" y="1828710"/>
            <a:ext cx="8000640" cy="3714390"/>
          </a:xfrm>
          <a:prstGeom prst="rect">
            <a:avLst/>
          </a:prstGeom>
          <a:noFill/>
          <a:ln>
            <a:noFill/>
          </a:ln>
        </p:spPr>
        <p:txBody>
          <a:bodyPr>
            <a:noAutofit/>
          </a:bodyPr>
          <a:lstStyle/>
          <a:p>
            <a:pPr marL="343170" indent="-342900">
              <a:spcBef>
                <a:spcPts val="421"/>
              </a:spcBef>
              <a:buClr>
                <a:srgbClr val="CC0000"/>
              </a:buClr>
              <a:buFont typeface="Arial" panose="020B0604020202020204" pitchFamily="34" charset="0"/>
              <a:buChar char="•"/>
            </a:pPr>
            <a:r>
              <a:rPr lang="en-US" sz="2100" spc="-1" dirty="0">
                <a:solidFill>
                  <a:srgbClr val="000000"/>
                </a:solidFill>
                <a:latin typeface="Verdana"/>
              </a:rPr>
              <a:t>keep track of user/system CPU time</a:t>
            </a:r>
          </a:p>
          <a:p>
            <a:pPr marL="343170" indent="-342900">
              <a:spcBef>
                <a:spcPts val="421"/>
              </a:spcBef>
              <a:buClr>
                <a:srgbClr val="CC0000"/>
              </a:buClr>
              <a:buFont typeface="Arial" panose="020B0604020202020204" pitchFamily="34" charset="0"/>
              <a:buChar char="•"/>
            </a:pPr>
            <a:r>
              <a:rPr lang="en-US" sz="2100" spc="-1" dirty="0">
                <a:solidFill>
                  <a:srgbClr val="000000"/>
                </a:solidFill>
                <a:latin typeface="Verdana"/>
              </a:rPr>
              <a:t>set relative weight per group</a:t>
            </a:r>
          </a:p>
          <a:p>
            <a:pPr marL="343170" indent="-342900">
              <a:spcBef>
                <a:spcPts val="421"/>
              </a:spcBef>
              <a:buClr>
                <a:srgbClr val="CC0000"/>
              </a:buClr>
              <a:buFont typeface="Arial" panose="020B0604020202020204" pitchFamily="34" charset="0"/>
              <a:buChar char="•"/>
            </a:pPr>
            <a:r>
              <a:rPr lang="en-US" sz="2100" spc="-1" dirty="0">
                <a:solidFill>
                  <a:srgbClr val="000000"/>
                </a:solidFill>
                <a:latin typeface="Verdana"/>
              </a:rPr>
              <a:t>pin groups to specific CPU(s)</a:t>
            </a:r>
          </a:p>
          <a:p>
            <a:pPr marL="639450" lvl="1" indent="-285750">
              <a:spcBef>
                <a:spcPts val="359"/>
              </a:spcBef>
              <a:buClr>
                <a:srgbClr val="CC0000"/>
              </a:buClr>
              <a:buFont typeface="Arial" panose="020B0604020202020204" pitchFamily="34" charset="0"/>
              <a:buChar char="•"/>
            </a:pPr>
            <a:r>
              <a:rPr lang="en-US" spc="-1" dirty="0">
                <a:solidFill>
                  <a:srgbClr val="000000"/>
                </a:solidFill>
                <a:latin typeface="Verdana"/>
              </a:rPr>
              <a:t>Can be used to reserve CPUs for some apps</a:t>
            </a:r>
          </a:p>
        </p:txBody>
      </p:sp>
    </p:spTree>
    <p:extLst>
      <p:ext uri="{BB962C8B-B14F-4D97-AF65-F5344CB8AC3E}">
        <p14:creationId xmlns:p14="http://schemas.microsoft.com/office/powerpoint/2010/main" val="941009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574560" y="914490"/>
            <a:ext cx="8000640" cy="799740"/>
          </a:xfrm>
          <a:prstGeom prst="rect">
            <a:avLst/>
          </a:prstGeom>
          <a:noFill/>
          <a:ln>
            <a:noFill/>
          </a:ln>
        </p:spPr>
        <p:txBody>
          <a:bodyPr lIns="0" tIns="0" rIns="0" bIns="0" anchor="ctr">
            <a:noAutofit/>
          </a:bodyPr>
          <a:lstStyle/>
          <a:p>
            <a:r>
              <a:rPr lang="en-US" sz="2700" spc="-1">
                <a:solidFill>
                  <a:srgbClr val="000000"/>
                </a:solidFill>
                <a:latin typeface="Arial"/>
              </a:rPr>
              <a:t>Linux CGGROUPS</a:t>
            </a:r>
          </a:p>
        </p:txBody>
      </p:sp>
      <p:pic>
        <p:nvPicPr>
          <p:cNvPr id="98" name="Picture 97"/>
          <p:cNvPicPr/>
          <p:nvPr/>
        </p:nvPicPr>
        <p:blipFill>
          <a:blip r:embed="rId3"/>
          <a:stretch/>
        </p:blipFill>
        <p:spPr>
          <a:xfrm>
            <a:off x="756000" y="2064420"/>
            <a:ext cx="6187320" cy="3166830"/>
          </a:xfrm>
          <a:prstGeom prst="rect">
            <a:avLst/>
          </a:prstGeom>
          <a:ln>
            <a:noFill/>
          </a:ln>
        </p:spPr>
      </p:pic>
    </p:spTree>
    <p:extLst>
      <p:ext uri="{BB962C8B-B14F-4D97-AF65-F5344CB8AC3E}">
        <p14:creationId xmlns:p14="http://schemas.microsoft.com/office/powerpoint/2010/main" val="4205569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Shape 1"/>
          <p:cNvSpPr txBox="1"/>
          <p:nvPr/>
        </p:nvSpPr>
        <p:spPr>
          <a:xfrm>
            <a:off x="574560" y="914490"/>
            <a:ext cx="8000640" cy="799740"/>
          </a:xfrm>
          <a:prstGeom prst="rect">
            <a:avLst/>
          </a:prstGeom>
          <a:noFill/>
          <a:ln>
            <a:noFill/>
          </a:ln>
        </p:spPr>
        <p:txBody>
          <a:bodyPr anchor="b">
            <a:noAutofit/>
          </a:bodyPr>
          <a:lstStyle/>
          <a:p>
            <a:pPr>
              <a:lnSpc>
                <a:spcPct val="100000"/>
              </a:lnSpc>
            </a:pPr>
            <a:r>
              <a:rPr lang="en-US" sz="2700" spc="-1">
                <a:solidFill>
                  <a:srgbClr val="000000"/>
                </a:solidFill>
                <a:latin typeface="Verdana"/>
              </a:rPr>
              <a:t>Blkio cgroup</a:t>
            </a:r>
            <a:endParaRPr lang="en-US" sz="2700" spc="-1">
              <a:solidFill>
                <a:srgbClr val="000000"/>
              </a:solidFill>
              <a:latin typeface="Arial"/>
            </a:endParaRPr>
          </a:p>
        </p:txBody>
      </p:sp>
      <p:sp>
        <p:nvSpPr>
          <p:cNvPr id="145" name="TextShape 2"/>
          <p:cNvSpPr txBox="1"/>
          <p:nvPr/>
        </p:nvSpPr>
        <p:spPr>
          <a:xfrm>
            <a:off x="453714" y="1962274"/>
            <a:ext cx="8000640" cy="3714390"/>
          </a:xfrm>
          <a:prstGeom prst="rect">
            <a:avLst/>
          </a:prstGeom>
          <a:noFill/>
          <a:ln>
            <a:noFill/>
          </a:ln>
        </p:spPr>
        <p:txBody>
          <a:bodyPr>
            <a:noAutofit/>
          </a:bodyPr>
          <a:lstStyle/>
          <a:p>
            <a:pPr marL="343170" indent="-342900">
              <a:spcBef>
                <a:spcPts val="421"/>
              </a:spcBef>
              <a:buClr>
                <a:srgbClr val="CC0000"/>
              </a:buClr>
              <a:buFont typeface="Arial" panose="020B0604020202020204" pitchFamily="34" charset="0"/>
              <a:buChar char="•"/>
            </a:pPr>
            <a:r>
              <a:rPr lang="en-US" sz="2100" spc="-1" dirty="0">
                <a:solidFill>
                  <a:srgbClr val="000000"/>
                </a:solidFill>
                <a:latin typeface="Verdana"/>
              </a:rPr>
              <a:t>keep track IOs for each block device</a:t>
            </a:r>
          </a:p>
          <a:p>
            <a:pPr marL="639450" lvl="1" indent="-285750">
              <a:spcBef>
                <a:spcPts val="359"/>
              </a:spcBef>
              <a:buClr>
                <a:srgbClr val="CC0000"/>
              </a:buClr>
              <a:buFont typeface="Arial" panose="020B0604020202020204" pitchFamily="34" charset="0"/>
              <a:buChar char="•"/>
            </a:pPr>
            <a:r>
              <a:rPr lang="en-US" spc="-1" dirty="0">
                <a:solidFill>
                  <a:srgbClr val="000000"/>
                </a:solidFill>
                <a:latin typeface="Verdana"/>
              </a:rPr>
              <a:t>read vs write; sync vs async</a:t>
            </a:r>
          </a:p>
          <a:p>
            <a:pPr marL="343170" indent="-342900">
              <a:spcBef>
                <a:spcPts val="421"/>
              </a:spcBef>
              <a:buClr>
                <a:srgbClr val="CC0000"/>
              </a:buClr>
              <a:buFont typeface="Arial" panose="020B0604020202020204" pitchFamily="34" charset="0"/>
              <a:buChar char="•"/>
            </a:pPr>
            <a:r>
              <a:rPr lang="en-US" sz="2100" spc="-1" dirty="0">
                <a:solidFill>
                  <a:srgbClr val="000000"/>
                </a:solidFill>
                <a:latin typeface="Verdana"/>
              </a:rPr>
              <a:t>set relative weights</a:t>
            </a:r>
          </a:p>
          <a:p>
            <a:pPr marL="343170" indent="-342900">
              <a:spcBef>
                <a:spcPts val="421"/>
              </a:spcBef>
              <a:buClr>
                <a:srgbClr val="CC0000"/>
              </a:buClr>
              <a:buFont typeface="Arial" panose="020B0604020202020204" pitchFamily="34" charset="0"/>
              <a:buChar char="•"/>
            </a:pPr>
            <a:r>
              <a:rPr lang="en-US" sz="2100" spc="-1" dirty="0">
                <a:solidFill>
                  <a:srgbClr val="000000"/>
                </a:solidFill>
                <a:latin typeface="Verdana"/>
              </a:rPr>
              <a:t>set throttle (limits) for each block device</a:t>
            </a:r>
          </a:p>
          <a:p>
            <a:pPr marL="639450" lvl="1" indent="-285750">
              <a:spcBef>
                <a:spcPts val="359"/>
              </a:spcBef>
              <a:buClr>
                <a:srgbClr val="CC0000"/>
              </a:buClr>
              <a:buFont typeface="Arial" panose="020B0604020202020204" pitchFamily="34" charset="0"/>
              <a:buChar char="•"/>
            </a:pPr>
            <a:r>
              <a:rPr lang="en-US" spc="-1" dirty="0">
                <a:solidFill>
                  <a:srgbClr val="000000"/>
                </a:solidFill>
                <a:latin typeface="Verdana"/>
              </a:rPr>
              <a:t>read vs write; bytes/sec vs operations/sec</a:t>
            </a:r>
          </a:p>
        </p:txBody>
      </p:sp>
    </p:spTree>
    <p:extLst>
      <p:ext uri="{BB962C8B-B14F-4D97-AF65-F5344CB8AC3E}">
        <p14:creationId xmlns:p14="http://schemas.microsoft.com/office/powerpoint/2010/main" val="2875229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Shape 1"/>
          <p:cNvSpPr txBox="1"/>
          <p:nvPr/>
        </p:nvSpPr>
        <p:spPr>
          <a:xfrm>
            <a:off x="574560" y="914490"/>
            <a:ext cx="8000640" cy="799740"/>
          </a:xfrm>
          <a:prstGeom prst="rect">
            <a:avLst/>
          </a:prstGeom>
          <a:noFill/>
          <a:ln>
            <a:noFill/>
          </a:ln>
        </p:spPr>
        <p:txBody>
          <a:bodyPr anchor="b">
            <a:noAutofit/>
          </a:bodyPr>
          <a:lstStyle/>
          <a:p>
            <a:pPr>
              <a:lnSpc>
                <a:spcPct val="100000"/>
              </a:lnSpc>
            </a:pPr>
            <a:r>
              <a:rPr lang="en-US" sz="2700" spc="-1">
                <a:solidFill>
                  <a:srgbClr val="000000"/>
                </a:solidFill>
                <a:latin typeface="Verdana"/>
              </a:rPr>
              <a:t>Devices cgroup</a:t>
            </a:r>
            <a:endParaRPr lang="en-US" sz="2700" spc="-1">
              <a:solidFill>
                <a:srgbClr val="000000"/>
              </a:solidFill>
              <a:latin typeface="Arial"/>
            </a:endParaRPr>
          </a:p>
        </p:txBody>
      </p:sp>
      <p:sp>
        <p:nvSpPr>
          <p:cNvPr id="147" name="TextShape 2"/>
          <p:cNvSpPr txBox="1"/>
          <p:nvPr/>
        </p:nvSpPr>
        <p:spPr>
          <a:xfrm>
            <a:off x="566730" y="1828710"/>
            <a:ext cx="8000640" cy="3714390"/>
          </a:xfrm>
          <a:prstGeom prst="rect">
            <a:avLst/>
          </a:prstGeom>
          <a:noFill/>
          <a:ln>
            <a:noFill/>
          </a:ln>
        </p:spPr>
        <p:txBody>
          <a:bodyPr>
            <a:noAutofit/>
          </a:bodyPr>
          <a:lstStyle/>
          <a:p>
            <a:pPr marL="343170" indent="-342900">
              <a:spcBef>
                <a:spcPts val="421"/>
              </a:spcBef>
              <a:buClr>
                <a:srgbClr val="CC0000"/>
              </a:buClr>
              <a:buFont typeface="Arial" panose="020B0604020202020204" pitchFamily="34" charset="0"/>
              <a:buChar char="•"/>
            </a:pPr>
            <a:r>
              <a:rPr lang="en-US" sz="2100" spc="-1" dirty="0">
                <a:solidFill>
                  <a:srgbClr val="000000"/>
                </a:solidFill>
                <a:latin typeface="Verdana"/>
              </a:rPr>
              <a:t>controls read/write/</a:t>
            </a:r>
            <a:r>
              <a:rPr lang="en-US" sz="2100" spc="-1" dirty="0" err="1">
                <a:solidFill>
                  <a:srgbClr val="000000"/>
                </a:solidFill>
                <a:latin typeface="Verdana"/>
              </a:rPr>
              <a:t>mknod</a:t>
            </a:r>
            <a:r>
              <a:rPr lang="en-US" sz="2100" spc="-1" dirty="0">
                <a:solidFill>
                  <a:srgbClr val="000000"/>
                </a:solidFill>
                <a:latin typeface="Verdana"/>
              </a:rPr>
              <a:t> permissions</a:t>
            </a:r>
          </a:p>
          <a:p>
            <a:pPr marL="343170" indent="-342900">
              <a:spcBef>
                <a:spcPts val="421"/>
              </a:spcBef>
              <a:buClr>
                <a:srgbClr val="CC0000"/>
              </a:buClr>
              <a:buFont typeface="Arial" panose="020B0604020202020204" pitchFamily="34" charset="0"/>
              <a:buChar char="•"/>
            </a:pPr>
            <a:r>
              <a:rPr lang="en-US" sz="2100" spc="-1" dirty="0">
                <a:solidFill>
                  <a:srgbClr val="000000"/>
                </a:solidFill>
                <a:latin typeface="Verdana"/>
              </a:rPr>
              <a:t>typically:</a:t>
            </a:r>
          </a:p>
          <a:p>
            <a:pPr marL="639450" lvl="1" indent="-285750">
              <a:spcBef>
                <a:spcPts val="359"/>
              </a:spcBef>
              <a:buClr>
                <a:srgbClr val="CC0000"/>
              </a:buClr>
              <a:buFont typeface="Arial" panose="020B0604020202020204" pitchFamily="34" charset="0"/>
              <a:buChar char="•"/>
            </a:pPr>
            <a:r>
              <a:rPr lang="en-US" spc="-1" dirty="0">
                <a:solidFill>
                  <a:srgbClr val="000000"/>
                </a:solidFill>
                <a:latin typeface="Verdana"/>
              </a:rPr>
              <a:t>allow: /dev/{</a:t>
            </a:r>
            <a:r>
              <a:rPr lang="en-US" spc="-1" dirty="0" err="1">
                <a:solidFill>
                  <a:srgbClr val="000000"/>
                </a:solidFill>
                <a:latin typeface="Verdana"/>
              </a:rPr>
              <a:t>tty,zero,random,null</a:t>
            </a:r>
            <a:r>
              <a:rPr lang="en-US" spc="-1" dirty="0">
                <a:solidFill>
                  <a:srgbClr val="000000"/>
                </a:solidFill>
                <a:latin typeface="Verdana"/>
              </a:rPr>
              <a:t>}...</a:t>
            </a:r>
          </a:p>
          <a:p>
            <a:pPr marL="639450" lvl="1" indent="-285750">
              <a:spcBef>
                <a:spcPts val="359"/>
              </a:spcBef>
              <a:buClr>
                <a:srgbClr val="CC0000"/>
              </a:buClr>
              <a:buFont typeface="Arial" panose="020B0604020202020204" pitchFamily="34" charset="0"/>
              <a:buChar char="•"/>
            </a:pPr>
            <a:r>
              <a:rPr lang="en-US" spc="-1" dirty="0">
                <a:solidFill>
                  <a:srgbClr val="000000"/>
                </a:solidFill>
                <a:latin typeface="Verdana"/>
              </a:rPr>
              <a:t>deny: everything else</a:t>
            </a:r>
          </a:p>
          <a:p>
            <a:pPr marL="639450" lvl="1" indent="-285750">
              <a:spcBef>
                <a:spcPts val="359"/>
              </a:spcBef>
              <a:buClr>
                <a:srgbClr val="CC0000"/>
              </a:buClr>
              <a:buFont typeface="Arial" panose="020B0604020202020204" pitchFamily="34" charset="0"/>
              <a:buChar char="•"/>
            </a:pPr>
            <a:r>
              <a:rPr lang="en-US" spc="-1" dirty="0">
                <a:solidFill>
                  <a:srgbClr val="000000"/>
                </a:solidFill>
                <a:latin typeface="Verdana"/>
              </a:rPr>
              <a:t>maybe: /dev/net/tun, /dev/fuse, /dev/</a:t>
            </a:r>
            <a:r>
              <a:rPr lang="en-US" spc="-1" dirty="0" err="1">
                <a:solidFill>
                  <a:srgbClr val="000000"/>
                </a:solidFill>
                <a:latin typeface="Verdana"/>
              </a:rPr>
              <a:t>kvm</a:t>
            </a:r>
            <a:r>
              <a:rPr lang="en-US" spc="-1" dirty="0">
                <a:solidFill>
                  <a:srgbClr val="000000"/>
                </a:solidFill>
                <a:latin typeface="Verdana"/>
              </a:rPr>
              <a:t>, /dev/</a:t>
            </a:r>
            <a:r>
              <a:rPr lang="en-US" spc="-1" dirty="0" err="1">
                <a:solidFill>
                  <a:srgbClr val="000000"/>
                </a:solidFill>
                <a:latin typeface="Verdana"/>
              </a:rPr>
              <a:t>dri</a:t>
            </a:r>
            <a:r>
              <a:rPr lang="en-US" spc="-1" dirty="0">
                <a:solidFill>
                  <a:srgbClr val="000000"/>
                </a:solidFill>
                <a:latin typeface="Verdana"/>
              </a:rPr>
              <a:t>...</a:t>
            </a:r>
          </a:p>
          <a:p>
            <a:pPr marL="343170" indent="-342900">
              <a:spcBef>
                <a:spcPts val="421"/>
              </a:spcBef>
              <a:buClr>
                <a:srgbClr val="CC0000"/>
              </a:buClr>
              <a:buFont typeface="Arial" panose="020B0604020202020204" pitchFamily="34" charset="0"/>
              <a:buChar char="•"/>
            </a:pPr>
            <a:r>
              <a:rPr lang="en-US" sz="2100" spc="-1" dirty="0">
                <a:solidFill>
                  <a:srgbClr val="000000"/>
                </a:solidFill>
                <a:latin typeface="Verdana"/>
              </a:rPr>
              <a:t>fine-grained control for GPU, virtualization, </a:t>
            </a:r>
            <a:r>
              <a:rPr lang="en-US" sz="2100" spc="-1" dirty="0" err="1">
                <a:solidFill>
                  <a:srgbClr val="000000"/>
                </a:solidFill>
                <a:latin typeface="Verdana"/>
              </a:rPr>
              <a:t>etc</a:t>
            </a:r>
            <a:endParaRPr lang="en-US" sz="2100" spc="-1" dirty="0">
              <a:solidFill>
                <a:srgbClr val="000000"/>
              </a:solidFill>
              <a:latin typeface="Verdana"/>
            </a:endParaRPr>
          </a:p>
        </p:txBody>
      </p:sp>
    </p:spTree>
    <p:extLst>
      <p:ext uri="{BB962C8B-B14F-4D97-AF65-F5344CB8AC3E}">
        <p14:creationId xmlns:p14="http://schemas.microsoft.com/office/powerpoint/2010/main" val="880575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574560" y="914490"/>
            <a:ext cx="8000640" cy="799740"/>
          </a:xfrm>
          <a:prstGeom prst="rect">
            <a:avLst/>
          </a:prstGeom>
          <a:noFill/>
          <a:ln>
            <a:noFill/>
          </a:ln>
        </p:spPr>
        <p:txBody>
          <a:bodyPr anchor="b">
            <a:noAutofit/>
          </a:bodyPr>
          <a:lstStyle/>
          <a:p>
            <a:pPr>
              <a:lnSpc>
                <a:spcPct val="100000"/>
              </a:lnSpc>
            </a:pPr>
            <a:r>
              <a:rPr lang="en-US" sz="2700" spc="-1">
                <a:solidFill>
                  <a:srgbClr val="000000"/>
                </a:solidFill>
                <a:latin typeface="Verdana"/>
              </a:rPr>
              <a:t>Almost no overhead</a:t>
            </a:r>
            <a:endParaRPr lang="en-US" sz="2700" spc="-1">
              <a:solidFill>
                <a:srgbClr val="000000"/>
              </a:solidFill>
              <a:latin typeface="Arial"/>
            </a:endParaRPr>
          </a:p>
        </p:txBody>
      </p:sp>
      <p:sp>
        <p:nvSpPr>
          <p:cNvPr id="149" name="TextShape 2"/>
          <p:cNvSpPr txBox="1"/>
          <p:nvPr/>
        </p:nvSpPr>
        <p:spPr>
          <a:xfrm>
            <a:off x="566730" y="1828710"/>
            <a:ext cx="8000640" cy="3714390"/>
          </a:xfrm>
          <a:prstGeom prst="rect">
            <a:avLst/>
          </a:prstGeom>
          <a:noFill/>
          <a:ln>
            <a:noFill/>
          </a:ln>
        </p:spPr>
        <p:txBody>
          <a:bodyPr>
            <a:noAutofit/>
          </a:bodyPr>
          <a:lstStyle/>
          <a:p>
            <a:pPr marL="343170" indent="-342900">
              <a:spcBef>
                <a:spcPts val="421"/>
              </a:spcBef>
              <a:buClr>
                <a:srgbClr val="CC0000"/>
              </a:buClr>
              <a:buFont typeface="Arial" panose="020B0604020202020204" pitchFamily="34" charset="0"/>
              <a:buChar char="•"/>
            </a:pPr>
            <a:r>
              <a:rPr lang="en-US" sz="2100" spc="-1" dirty="0">
                <a:solidFill>
                  <a:srgbClr val="000000"/>
                </a:solidFill>
                <a:latin typeface="Verdana"/>
              </a:rPr>
              <a:t>Processes are isolated, but run straight on the host</a:t>
            </a:r>
          </a:p>
          <a:p>
            <a:pPr marL="343170" indent="-342900">
              <a:spcBef>
                <a:spcPts val="421"/>
              </a:spcBef>
              <a:buClr>
                <a:srgbClr val="CC0000"/>
              </a:buClr>
              <a:buFont typeface="Arial" panose="020B0604020202020204" pitchFamily="34" charset="0"/>
              <a:buChar char="•"/>
            </a:pPr>
            <a:r>
              <a:rPr lang="en-US" sz="2100" spc="-1" dirty="0">
                <a:solidFill>
                  <a:srgbClr val="000000"/>
                </a:solidFill>
                <a:latin typeface="Verdana"/>
              </a:rPr>
              <a:t>CPU performance = native performance</a:t>
            </a:r>
          </a:p>
          <a:p>
            <a:pPr marL="343170" indent="-342900">
              <a:spcBef>
                <a:spcPts val="421"/>
              </a:spcBef>
              <a:buClr>
                <a:srgbClr val="CC0000"/>
              </a:buClr>
              <a:buFont typeface="Arial" panose="020B0604020202020204" pitchFamily="34" charset="0"/>
              <a:buChar char="•"/>
            </a:pPr>
            <a:r>
              <a:rPr lang="en-US" sz="2100" spc="-1" dirty="0">
                <a:solidFill>
                  <a:srgbClr val="000000"/>
                </a:solidFill>
                <a:latin typeface="Verdana"/>
              </a:rPr>
              <a:t>Memory performance = a few % shaved off for (optional) accounting</a:t>
            </a:r>
          </a:p>
          <a:p>
            <a:pPr marL="343170" indent="-342900">
              <a:spcBef>
                <a:spcPts val="421"/>
              </a:spcBef>
              <a:buClr>
                <a:srgbClr val="CC0000"/>
              </a:buClr>
              <a:buFont typeface="Arial" panose="020B0604020202020204" pitchFamily="34" charset="0"/>
              <a:buChar char="•"/>
            </a:pPr>
            <a:r>
              <a:rPr lang="en-US" sz="2100" spc="-1" dirty="0">
                <a:solidFill>
                  <a:srgbClr val="000000"/>
                </a:solidFill>
                <a:latin typeface="Verdana"/>
              </a:rPr>
              <a:t>Network performance = small overhead; can be reduced to zero</a:t>
            </a:r>
          </a:p>
        </p:txBody>
      </p:sp>
    </p:spTree>
    <p:extLst>
      <p:ext uri="{BB962C8B-B14F-4D97-AF65-F5344CB8AC3E}">
        <p14:creationId xmlns:p14="http://schemas.microsoft.com/office/powerpoint/2010/main" val="1171604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Shape 1"/>
          <p:cNvSpPr txBox="1"/>
          <p:nvPr/>
        </p:nvSpPr>
        <p:spPr>
          <a:xfrm>
            <a:off x="574560" y="914490"/>
            <a:ext cx="8000640" cy="799740"/>
          </a:xfrm>
          <a:prstGeom prst="rect">
            <a:avLst/>
          </a:prstGeom>
          <a:noFill/>
          <a:ln>
            <a:noFill/>
          </a:ln>
        </p:spPr>
        <p:txBody>
          <a:bodyPr lIns="0" tIns="0" rIns="0" bIns="0" anchor="ctr">
            <a:noAutofit/>
          </a:bodyPr>
          <a:lstStyle/>
          <a:p>
            <a:r>
              <a:rPr lang="en-US" sz="2700" spc="-1">
                <a:solidFill>
                  <a:srgbClr val="000000"/>
                </a:solidFill>
                <a:latin typeface="Arial"/>
              </a:rPr>
              <a:t>Proportional Share Scheduling</a:t>
            </a:r>
          </a:p>
        </p:txBody>
      </p:sp>
      <p:pic>
        <p:nvPicPr>
          <p:cNvPr id="100" name="Picture 99"/>
          <p:cNvPicPr/>
          <p:nvPr/>
        </p:nvPicPr>
        <p:blipFill>
          <a:blip r:embed="rId2"/>
          <a:stretch/>
        </p:blipFill>
        <p:spPr>
          <a:xfrm rot="21586200">
            <a:off x="704867" y="1726034"/>
            <a:ext cx="5888373" cy="3727230"/>
          </a:xfrm>
          <a:prstGeom prst="rect">
            <a:avLst/>
          </a:prstGeom>
          <a:ln>
            <a:noFill/>
          </a:ln>
        </p:spPr>
      </p:pic>
    </p:spTree>
    <p:extLst>
      <p:ext uri="{BB962C8B-B14F-4D97-AF65-F5344CB8AC3E}">
        <p14:creationId xmlns:p14="http://schemas.microsoft.com/office/powerpoint/2010/main" val="3973626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856" y="865424"/>
            <a:ext cx="9144000" cy="3174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3"/>
          <p:cNvSpPr txBox="1">
            <a:spLocks noChangeArrowheads="1"/>
          </p:cNvSpPr>
          <p:nvPr/>
        </p:nvSpPr>
        <p:spPr>
          <a:xfrm>
            <a:off x="-396551" y="1988841"/>
            <a:ext cx="5141491" cy="5024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endParaRPr lang="en-US" altLang="zh-CN" sz="3000" b="1" dirty="0">
              <a:solidFill>
                <a:schemeClr val="bg1"/>
              </a:solidFill>
              <a:latin typeface="微软雅黑" panose="020B0503020204020204" pitchFamily="34" charset="-122"/>
              <a:ea typeface="微软雅黑" panose="020B0503020204020204" pitchFamily="34" charset="-122"/>
            </a:endParaRPr>
          </a:p>
          <a:p>
            <a:pPr algn="r"/>
            <a:r>
              <a:rPr lang="en-US" altLang="zh-CN" sz="3000" b="1" dirty="0">
                <a:solidFill>
                  <a:schemeClr val="bg1"/>
                </a:solidFill>
                <a:latin typeface="微软雅黑" panose="020B0503020204020204" pitchFamily="34" charset="-122"/>
                <a:ea typeface="微软雅黑" panose="020B0503020204020204" pitchFamily="34" charset="-122"/>
              </a:rPr>
              <a:t>Introduction and Demo</a:t>
            </a:r>
            <a:endParaRPr lang="zh-CN" altLang="en-US" sz="3000" b="1" dirty="0">
              <a:solidFill>
                <a:schemeClr val="bg1"/>
              </a:solidFill>
              <a:latin typeface="微软雅黑" panose="020B0503020204020204" pitchFamily="34" charset="-122"/>
              <a:ea typeface="微软雅黑" panose="020B0503020204020204" pitchFamily="34" charset="-122"/>
            </a:endParaRPr>
          </a:p>
        </p:txBody>
      </p:sp>
      <p:cxnSp>
        <p:nvCxnSpPr>
          <p:cNvPr id="46" name="直接连接符 5"/>
          <p:cNvCxnSpPr>
            <a:cxnSpLocks noChangeShapeType="1"/>
          </p:cNvCxnSpPr>
          <p:nvPr/>
        </p:nvCxnSpPr>
        <p:spPr bwMode="auto">
          <a:xfrm flipH="1">
            <a:off x="3923929" y="3343853"/>
            <a:ext cx="4617801"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矩形 47"/>
          <p:cNvSpPr/>
          <p:nvPr/>
        </p:nvSpPr>
        <p:spPr>
          <a:xfrm>
            <a:off x="-14427" y="857251"/>
            <a:ext cx="3432653" cy="1177235"/>
          </a:xfrm>
          <a:prstGeom prst="rect">
            <a:avLst/>
          </a:prstGeom>
        </p:spPr>
        <p:txBody>
          <a:bodyPr wrap="none" lIns="68571" tIns="34285" rIns="68571" bIns="34285">
            <a:spAutoFit/>
          </a:bodyPr>
          <a:lstStyle/>
          <a:p>
            <a:pPr algn="r"/>
            <a:r>
              <a:rPr lang="en-US" altLang="zh-CN" sz="7200" b="1" dirty="0" err="1">
                <a:solidFill>
                  <a:schemeClr val="bg1"/>
                </a:solidFill>
                <a:latin typeface="微软雅黑" pitchFamily="34" charset="-122"/>
                <a:ea typeface="微软雅黑" pitchFamily="34" charset="-122"/>
              </a:rPr>
              <a:t>Docker</a:t>
            </a:r>
            <a:endParaRPr lang="en-US" altLang="zh-CN" sz="7200" b="1" dirty="0">
              <a:solidFill>
                <a:schemeClr val="bg1"/>
              </a:solidFill>
              <a:latin typeface="微软雅黑" pitchFamily="34" charset="-122"/>
              <a:ea typeface="微软雅黑" pitchFamily="34" charset="-122"/>
            </a:endParaRPr>
          </a:p>
        </p:txBody>
      </p:sp>
      <p:pic>
        <p:nvPicPr>
          <p:cNvPr id="22" name="Picture 21"/>
          <p:cNvPicPr/>
          <p:nvPr/>
        </p:nvPicPr>
        <p:blipFill>
          <a:blip r:embed="rId3" cstate="print"/>
          <a:srcRect/>
          <a:stretch>
            <a:fillRect/>
          </a:stretch>
        </p:blipFill>
        <p:spPr bwMode="auto">
          <a:xfrm>
            <a:off x="5508105" y="4077072"/>
            <a:ext cx="3635896" cy="1923678"/>
          </a:xfrm>
          <a:prstGeom prst="rect">
            <a:avLst/>
          </a:prstGeom>
          <a:noFill/>
          <a:ln w="9525">
            <a:noFill/>
            <a:miter lim="800000"/>
            <a:headEnd/>
            <a:tailEnd/>
          </a:ln>
        </p:spPr>
      </p:pic>
    </p:spTree>
    <p:extLst>
      <p:ext uri="{BB962C8B-B14F-4D97-AF65-F5344CB8AC3E}">
        <p14:creationId xmlns:p14="http://schemas.microsoft.com/office/powerpoint/2010/main" val="2433670959"/>
      </p:ext>
    </p:extLst>
  </p:cSld>
  <p:clrMapOvr>
    <a:masterClrMapping/>
  </p:clrMapOvr>
  <p:transition spd="slow" advTm="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p:nvPr/>
        </p:nvSpPr>
        <p:spPr>
          <a:xfrm>
            <a:off x="2590800" y="4157296"/>
            <a:ext cx="5943599" cy="83099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eaLnBrk="1" hangingPunct="1">
              <a:spcBef>
                <a:spcPct val="0"/>
              </a:spcBef>
              <a:buFont typeface="Arial" charset="0"/>
              <a:buNone/>
              <a:defRPr/>
            </a:pPr>
            <a:r>
              <a:rPr lang="en-US" dirty="0">
                <a:solidFill>
                  <a:schemeClr val="bg1"/>
                </a:solidFill>
                <a:latin typeface="Arial" charset="0"/>
                <a:cs typeface="Arial" charset="0"/>
              </a:rPr>
              <a:t>&lt;</a:t>
            </a:r>
            <a:r>
              <a:rPr lang="en-IN" b="0" dirty="0">
                <a:solidFill>
                  <a:schemeClr val="bg1"/>
                </a:solidFill>
              </a:rPr>
              <a:t>CSI ZG527 / SS ZG527 / SE ZG527</a:t>
            </a:r>
            <a:endParaRPr lang="en-US" dirty="0">
              <a:solidFill>
                <a:schemeClr val="bg1"/>
              </a:solidFill>
              <a:latin typeface="Arial" charset="0"/>
              <a:cs typeface="Arial" charset="0"/>
            </a:endParaRPr>
          </a:p>
          <a:p>
            <a:pPr eaLnBrk="1" hangingPunct="1">
              <a:spcBef>
                <a:spcPct val="0"/>
              </a:spcBef>
              <a:buFont typeface="Arial" charset="0"/>
              <a:buNone/>
              <a:defRPr/>
            </a:pPr>
            <a:r>
              <a:rPr lang="en-US" dirty="0">
                <a:solidFill>
                  <a:schemeClr val="bg1"/>
                </a:solidFill>
                <a:latin typeface="Arial" charset="0"/>
                <a:cs typeface="Arial" charset="0"/>
              </a:rPr>
              <a:t>Cloud Computing- Docker Technology</a:t>
            </a:r>
          </a:p>
          <a:p>
            <a:pPr eaLnBrk="1" hangingPunct="1">
              <a:spcBef>
                <a:spcPct val="0"/>
              </a:spcBef>
              <a:buFont typeface="Arial" charset="0"/>
              <a:buNone/>
              <a:defRPr/>
            </a:pPr>
            <a:r>
              <a:rPr lang="en-US" dirty="0">
                <a:solidFill>
                  <a:schemeClr val="bg1"/>
                </a:solidFill>
                <a:latin typeface="Arial" charset="0"/>
                <a:cs typeface="Arial" charset="0"/>
              </a:rPr>
              <a:t>Lecture No. 5</a:t>
            </a:r>
          </a:p>
        </p:txBody>
      </p:sp>
      <p:sp>
        <p:nvSpPr>
          <p:cNvPr id="77" name="Shape 77"/>
          <p:cNvSpPr/>
          <p:nvPr/>
        </p:nvSpPr>
        <p:spPr>
          <a:xfrm>
            <a:off x="-228600" y="6096000"/>
            <a:ext cx="4267200" cy="52322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lgn="ctr"/>
            <a:endParaRPr sz="2800" b="1">
              <a:solidFill>
                <a:srgbClr val="FFFF00"/>
              </a:solidFill>
            </a:endParaRPr>
          </a:p>
        </p:txBody>
      </p:sp>
      <p:sp>
        <p:nvSpPr>
          <p:cNvPr id="79" name="Shape 79"/>
          <p:cNvSpPr>
            <a:spLocks noGrp="1"/>
          </p:cNvSpPr>
          <p:nvPr>
            <p:ph type="sldNum" sz="quarter" idx="2"/>
          </p:nvPr>
        </p:nvSpPr>
        <p:spPr>
          <a:xfrm>
            <a:off x="6553200" y="6037580"/>
            <a:ext cx="2133600" cy="269241"/>
          </a:xfrm>
          <a:prstGeom prst="rect">
            <a:avLst/>
          </a:prstGeom>
          <a:extLst>
            <a:ext uri="{C572A759-6A51-4108-AA02-DFA0A04FC94B}">
              <ma14:wrappingTextBoxFlag xmlns:ma14="http://schemas.microsoft.com/office/mac/drawingml/2011/main" xmlns=""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2</a:t>
            </a:fld>
            <a:endParaRPr sz="1200">
              <a:solidFill>
                <a:srgbClr val="888888"/>
              </a:solidFill>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a:spLocks/>
          </p:cNvSpPr>
          <p:nvPr/>
        </p:nvSpPr>
        <p:spPr>
          <a:xfrm>
            <a:off x="611561" y="1286719"/>
            <a:ext cx="2256285" cy="49678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b="1" dirty="0">
                <a:solidFill>
                  <a:schemeClr val="accent1"/>
                </a:solidFill>
                <a:latin typeface="微软雅黑" panose="020B0503020204020204" pitchFamily="34" charset="-122"/>
                <a:ea typeface="微软雅黑" panose="020B0503020204020204" pitchFamily="34" charset="-122"/>
              </a:rPr>
              <a:t>Agenda</a:t>
            </a:r>
            <a:endParaRPr lang="en-GB" sz="1800" b="1" dirty="0">
              <a:solidFill>
                <a:schemeClr val="accent1"/>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738573" y="1916832"/>
            <a:ext cx="7649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组合 44"/>
          <p:cNvGrpSpPr/>
          <p:nvPr/>
        </p:nvGrpSpPr>
        <p:grpSpPr>
          <a:xfrm>
            <a:off x="2339754" y="2276872"/>
            <a:ext cx="894259" cy="523220"/>
            <a:chOff x="2215144" y="927951"/>
            <a:chExt cx="1244730" cy="959252"/>
          </a:xfrm>
        </p:grpSpPr>
        <p:sp>
          <p:nvSpPr>
            <p:cNvPr id="46" name="平行四边形 45"/>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959252"/>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grpSp>
      <p:grpSp>
        <p:nvGrpSpPr>
          <p:cNvPr id="3" name="组合 47"/>
          <p:cNvGrpSpPr/>
          <p:nvPr/>
        </p:nvGrpSpPr>
        <p:grpSpPr>
          <a:xfrm>
            <a:off x="2339754" y="2956486"/>
            <a:ext cx="894259" cy="523220"/>
            <a:chOff x="2215144" y="1952311"/>
            <a:chExt cx="1244730" cy="959255"/>
          </a:xfrm>
        </p:grpSpPr>
        <p:sp>
          <p:nvSpPr>
            <p:cNvPr id="49" name="平行四边形 48"/>
            <p:cNvSpPr/>
            <p:nvPr/>
          </p:nvSpPr>
          <p:spPr>
            <a:xfrm>
              <a:off x="2215144" y="2033848"/>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0" name="文本框 10"/>
            <p:cNvSpPr txBox="1"/>
            <p:nvPr/>
          </p:nvSpPr>
          <p:spPr>
            <a:xfrm>
              <a:off x="2393075" y="1952311"/>
              <a:ext cx="1066799" cy="959255"/>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grpSp>
      <p:grpSp>
        <p:nvGrpSpPr>
          <p:cNvPr id="4" name="组合 50"/>
          <p:cNvGrpSpPr/>
          <p:nvPr/>
        </p:nvGrpSpPr>
        <p:grpSpPr>
          <a:xfrm>
            <a:off x="2339754" y="3658334"/>
            <a:ext cx="894259" cy="523220"/>
            <a:chOff x="2215144" y="3018134"/>
            <a:chExt cx="1244730" cy="959255"/>
          </a:xfrm>
        </p:grpSpPr>
        <p:sp>
          <p:nvSpPr>
            <p:cNvPr id="52" name="平行四边形 51"/>
            <p:cNvSpPr/>
            <p:nvPr/>
          </p:nvSpPr>
          <p:spPr>
            <a:xfrm>
              <a:off x="2215144" y="3084852"/>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3" name="文本框 11"/>
            <p:cNvSpPr txBox="1"/>
            <p:nvPr/>
          </p:nvSpPr>
          <p:spPr>
            <a:xfrm>
              <a:off x="2393075" y="3018134"/>
              <a:ext cx="1066799" cy="959255"/>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grpSp>
        <p:nvGrpSpPr>
          <p:cNvPr id="5" name="组合 53"/>
          <p:cNvGrpSpPr/>
          <p:nvPr/>
        </p:nvGrpSpPr>
        <p:grpSpPr>
          <a:xfrm>
            <a:off x="2339754" y="4340825"/>
            <a:ext cx="894259" cy="523220"/>
            <a:chOff x="2215144" y="4047039"/>
            <a:chExt cx="1244730" cy="959256"/>
          </a:xfrm>
        </p:grpSpPr>
        <p:sp>
          <p:nvSpPr>
            <p:cNvPr id="55" name="平行四边形 54"/>
            <p:cNvSpPr/>
            <p:nvPr/>
          </p:nvSpPr>
          <p:spPr>
            <a:xfrm>
              <a:off x="2215144" y="4135856"/>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6" name="文本框 12"/>
            <p:cNvSpPr txBox="1"/>
            <p:nvPr/>
          </p:nvSpPr>
          <p:spPr>
            <a:xfrm>
              <a:off x="2393075" y="4047039"/>
              <a:ext cx="1066799" cy="959256"/>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grpSp>
      <p:grpSp>
        <p:nvGrpSpPr>
          <p:cNvPr id="7" name="组合 59"/>
          <p:cNvGrpSpPr/>
          <p:nvPr/>
        </p:nvGrpSpPr>
        <p:grpSpPr>
          <a:xfrm>
            <a:off x="3019006" y="2290185"/>
            <a:ext cx="3857250" cy="459691"/>
            <a:chOff x="4315150" y="953426"/>
            <a:chExt cx="3857250" cy="540057"/>
          </a:xfrm>
        </p:grpSpPr>
        <p:sp>
          <p:nvSpPr>
            <p:cNvPr id="61" name="矩形 60"/>
            <p:cNvSpPr/>
            <p:nvPr/>
          </p:nvSpPr>
          <p:spPr>
            <a:xfrm>
              <a:off x="4841196" y="1036090"/>
              <a:ext cx="2827147" cy="370624"/>
            </a:xfrm>
            <a:prstGeom prst="rect">
              <a:avLst/>
            </a:prstGeom>
            <a:ln w="15875">
              <a:noFill/>
            </a:ln>
          </p:spPr>
          <p:txBody>
            <a:bodyPr wrap="square" lIns="68580" tIns="34290" rIns="68580" bIns="34290">
              <a:spAutoFit/>
            </a:bodyPr>
            <a:lstStyle/>
            <a:p>
              <a:pPr algn="ct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What is </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Docker</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en-GB"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平行四边形 61"/>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8" name="组合 62"/>
          <p:cNvGrpSpPr/>
          <p:nvPr/>
        </p:nvGrpSpPr>
        <p:grpSpPr>
          <a:xfrm>
            <a:off x="3019006" y="2984338"/>
            <a:ext cx="3857250" cy="459691"/>
            <a:chOff x="4315150" y="1647579"/>
            <a:chExt cx="3857250" cy="540057"/>
          </a:xfrm>
        </p:grpSpPr>
        <p:sp>
          <p:nvSpPr>
            <p:cNvPr id="64" name="矩形 63"/>
            <p:cNvSpPr/>
            <p:nvPr/>
          </p:nvSpPr>
          <p:spPr>
            <a:xfrm>
              <a:off x="4841196" y="1730243"/>
              <a:ext cx="2827147" cy="370624"/>
            </a:xfrm>
            <a:prstGeom prst="rect">
              <a:avLst/>
            </a:prstGeom>
            <a:ln w="15875">
              <a:noFill/>
            </a:ln>
          </p:spPr>
          <p:txBody>
            <a:bodyPr wrap="square" lIns="68580" tIns="34290" rIns="68580" bIns="34290">
              <a:spAutoFit/>
            </a:bodyPr>
            <a:lstStyle/>
            <a:p>
              <a:pPr algn="ct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Why use </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Docker</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en-GB"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5" name="平行四边形 64"/>
            <p:cNvSpPr/>
            <p:nvPr/>
          </p:nvSpPr>
          <p:spPr>
            <a:xfrm>
              <a:off x="4315150" y="1647579"/>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9" name="组合 65"/>
          <p:cNvGrpSpPr/>
          <p:nvPr/>
        </p:nvGrpSpPr>
        <p:grpSpPr>
          <a:xfrm>
            <a:off x="3019006" y="3678488"/>
            <a:ext cx="3857250" cy="459690"/>
            <a:chOff x="4315150" y="2341731"/>
            <a:chExt cx="3857250" cy="540057"/>
          </a:xfrm>
        </p:grpSpPr>
        <p:sp>
          <p:nvSpPr>
            <p:cNvPr id="67" name="矩形 66"/>
            <p:cNvSpPr/>
            <p:nvPr/>
          </p:nvSpPr>
          <p:spPr>
            <a:xfrm>
              <a:off x="4657988" y="2424395"/>
              <a:ext cx="3226380" cy="370624"/>
            </a:xfrm>
            <a:prstGeom prst="rect">
              <a:avLst/>
            </a:prstGeom>
            <a:ln w="15875">
              <a:noFill/>
            </a:ln>
          </p:spPr>
          <p:txBody>
            <a:bodyPr wrap="square" lIns="68580" tIns="34290" rIns="68580" bIns="34290">
              <a:spAutoFit/>
            </a:bodyPr>
            <a:lstStyle/>
            <a:p>
              <a:pPr algn="ctr"/>
              <a:r>
                <a:rPr lang="en-GB" altLang="zh-CN" sz="1600" b="1" dirty="0">
                  <a:solidFill>
                    <a:schemeClr val="tx1">
                      <a:lumMod val="75000"/>
                      <a:lumOff val="25000"/>
                    </a:schemeClr>
                  </a:solidFill>
                  <a:latin typeface="微软雅黑" panose="020B0503020204020204" pitchFamily="34" charset="-122"/>
                  <a:ea typeface="微软雅黑" panose="020B0503020204020204" pitchFamily="34" charset="-122"/>
                </a:rPr>
                <a:t>How to setup </a:t>
              </a:r>
              <a:r>
                <a:rPr lang="en-GB"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Docker</a:t>
              </a:r>
              <a:r>
                <a:rPr lang="en-GB" altLang="zh-CN" sz="1600" b="1" dirty="0">
                  <a:solidFill>
                    <a:schemeClr val="tx1">
                      <a:lumMod val="75000"/>
                      <a:lumOff val="25000"/>
                    </a:schemeClr>
                  </a:solidFill>
                  <a:latin typeface="微软雅黑" panose="020B0503020204020204" pitchFamily="34" charset="-122"/>
                  <a:ea typeface="微软雅黑" panose="020B0503020204020204" pitchFamily="34" charset="-122"/>
                </a:rPr>
                <a:t> in Linux</a:t>
              </a:r>
            </a:p>
          </p:txBody>
        </p:sp>
        <p:sp>
          <p:nvSpPr>
            <p:cNvPr id="68" name="平行四边形 67"/>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10" name="组合 68"/>
          <p:cNvGrpSpPr/>
          <p:nvPr/>
        </p:nvGrpSpPr>
        <p:grpSpPr>
          <a:xfrm>
            <a:off x="3019006" y="4372644"/>
            <a:ext cx="3857250" cy="632054"/>
            <a:chOff x="4315150" y="3035884"/>
            <a:chExt cx="3857250" cy="742554"/>
          </a:xfrm>
        </p:grpSpPr>
        <p:sp>
          <p:nvSpPr>
            <p:cNvPr id="70" name="矩形 69"/>
            <p:cNvSpPr/>
            <p:nvPr/>
          </p:nvSpPr>
          <p:spPr>
            <a:xfrm>
              <a:off x="4841196" y="3118548"/>
              <a:ext cx="2827147" cy="659890"/>
            </a:xfrm>
            <a:prstGeom prst="rect">
              <a:avLst/>
            </a:prstGeom>
            <a:ln w="15875">
              <a:noFill/>
            </a:ln>
          </p:spPr>
          <p:txBody>
            <a:bodyPr wrap="square" lIns="68580" tIns="34290" rIns="68580" bIns="34290">
              <a:spAutoFit/>
            </a:bodyPr>
            <a:lstStyle/>
            <a:p>
              <a:pPr algn="ctr"/>
              <a:r>
                <a:rPr lang="en-GB"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Commands &amp; </a:t>
              </a:r>
              <a:r>
                <a:rPr lang="en-GB"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Refrences</a:t>
              </a:r>
              <a:endParaRPr lang="en-GB"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GB"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1" name="平行四边形 70"/>
            <p:cNvSpPr/>
            <p:nvPr/>
          </p:nvSpPr>
          <p:spPr>
            <a:xfrm>
              <a:off x="4315150" y="3035884"/>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spTree>
    <p:extLst>
      <p:ext uri="{BB962C8B-B14F-4D97-AF65-F5344CB8AC3E}">
        <p14:creationId xmlns:p14="http://schemas.microsoft.com/office/powerpoint/2010/main" val="4139336563"/>
      </p:ext>
    </p:extLst>
  </p:cSld>
  <p:clrMapOvr>
    <a:masterClrMapping/>
  </p:clrMapOvr>
  <p:transition spd="slow" advTm="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2564905"/>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10452" y="2788187"/>
            <a:ext cx="1627369" cy="1569660"/>
          </a:xfrm>
          <a:prstGeom prst="rect">
            <a:avLst/>
          </a:prstGeom>
          <a:noFill/>
        </p:spPr>
        <p:txBody>
          <a:bodyPr wrap="none" rtlCol="0">
            <a:spAutoFit/>
          </a:bodyPr>
          <a:lstStyle/>
          <a:p>
            <a:r>
              <a:rPr lang="en-US" altLang="zh-CN" sz="9600" dirty="0">
                <a:solidFill>
                  <a:schemeClr val="bg1"/>
                </a:solidFill>
                <a:latin typeface="微软雅黑" panose="020B0503020204020204" pitchFamily="34" charset="-122"/>
                <a:ea typeface="微软雅黑" panose="020B0503020204020204" pitchFamily="34" charset="-122"/>
              </a:rPr>
              <a:t>01</a:t>
            </a:r>
            <a:endParaRPr lang="zh-CN" altLang="en-US" sz="96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825860" y="3105835"/>
            <a:ext cx="3538148" cy="646331"/>
          </a:xfrm>
          <a:prstGeom prst="rect">
            <a:avLst/>
          </a:prstGeom>
          <a:noFill/>
        </p:spPr>
        <p:txBody>
          <a:bodyPr wrap="none" rtlCol="0">
            <a:spAutoFit/>
          </a:bodyPr>
          <a:lstStyle/>
          <a:p>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What is </a:t>
            </a:r>
            <a:r>
              <a:rPr lang="en-US" altLang="zh-CN" sz="3600" dirty="0" err="1">
                <a:solidFill>
                  <a:schemeClr val="tx1">
                    <a:lumMod val="75000"/>
                    <a:lumOff val="25000"/>
                  </a:schemeClr>
                </a:solidFill>
                <a:latin typeface="微软雅黑" panose="020B0503020204020204" pitchFamily="34" charset="-122"/>
                <a:ea typeface="微软雅黑" panose="020B0503020204020204" pitchFamily="34" charset="-122"/>
              </a:rPr>
              <a:t>Docker</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6731658" y="2564904"/>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7288344"/>
      </p:ext>
    </p:extLst>
  </p:cSld>
  <p:clrMapOvr>
    <a:masterClrMapping/>
  </p:clrMapOvr>
  <p:transition spd="slow" advTm="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857880" y="1057450"/>
            <a:ext cx="364211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What is Docker - Overview</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圆角矩形 26"/>
          <p:cNvSpPr/>
          <p:nvPr/>
        </p:nvSpPr>
        <p:spPr>
          <a:xfrm>
            <a:off x="794807" y="1436927"/>
            <a:ext cx="7345680" cy="1016899"/>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38"/>
          <p:cNvSpPr txBox="1"/>
          <p:nvPr/>
        </p:nvSpPr>
        <p:spPr>
          <a:xfrm>
            <a:off x="1124617" y="2890133"/>
            <a:ext cx="6750750" cy="1313949"/>
          </a:xfrm>
          <a:prstGeom prst="rect">
            <a:avLst/>
          </a:prstGeom>
          <a:noFill/>
        </p:spPr>
        <p:txBody>
          <a:bodyPr wrap="square" lIns="0" tIns="0" rIns="0" bIns="0" rtlCol="0">
            <a:spAutoFit/>
          </a:bodyPr>
          <a:lstStyle/>
          <a:p>
            <a:pPr algn="just">
              <a:lnSpc>
                <a:spcPct val="120000"/>
              </a:lnSpc>
            </a:pPr>
            <a:r>
              <a:rPr lang="en-US" sz="1200" dirty="0" err="1"/>
              <a:t>Docker</a:t>
            </a:r>
            <a:r>
              <a:rPr lang="en-US" sz="1200" dirty="0"/>
              <a:t> is the company driving the container movement and the only container platform provider to address every application across the hybrid cloud. Today’s businesses are under pressure to digitally transform but are constrained by existing applications and infrastructure while rationalizing an increasingly diverse portfolio of clouds, datacenters and application architectures. </a:t>
            </a:r>
            <a:r>
              <a:rPr lang="en-US" sz="1200" dirty="0" err="1"/>
              <a:t>Docker</a:t>
            </a:r>
            <a:r>
              <a:rPr lang="en-US" sz="1200" dirty="0"/>
              <a:t> enables true independence between applications and infrastructure and developers and IT ops to unlock their potential and creates a model for better collaboration and innovation. </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42" name="Freeform 5"/>
          <p:cNvSpPr>
            <a:spLocks/>
          </p:cNvSpPr>
          <p:nvPr/>
        </p:nvSpPr>
        <p:spPr bwMode="auto">
          <a:xfrm>
            <a:off x="1775312" y="4389779"/>
            <a:ext cx="1467988" cy="132355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5" name="Freeform 5"/>
          <p:cNvSpPr>
            <a:spLocks/>
          </p:cNvSpPr>
          <p:nvPr/>
        </p:nvSpPr>
        <p:spPr bwMode="auto">
          <a:xfrm>
            <a:off x="3924564" y="4389779"/>
            <a:ext cx="1467988" cy="132355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6" name="Freeform 5"/>
          <p:cNvSpPr>
            <a:spLocks/>
          </p:cNvSpPr>
          <p:nvPr/>
        </p:nvSpPr>
        <p:spPr bwMode="auto">
          <a:xfrm>
            <a:off x="5900703" y="4389779"/>
            <a:ext cx="1467988" cy="132355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7" name="TextBox 46"/>
          <p:cNvSpPr txBox="1"/>
          <p:nvPr/>
        </p:nvSpPr>
        <p:spPr>
          <a:xfrm>
            <a:off x="2024786" y="4540476"/>
            <a:ext cx="969036" cy="369332"/>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en-US" sz="1200" cap="all" dirty="0"/>
              <a:t>FREEDOM OF CHOICE</a:t>
            </a:r>
          </a:p>
        </p:txBody>
      </p:sp>
      <p:sp>
        <p:nvSpPr>
          <p:cNvPr id="48" name="TextBox 47"/>
          <p:cNvSpPr txBox="1"/>
          <p:nvPr/>
        </p:nvSpPr>
        <p:spPr>
          <a:xfrm>
            <a:off x="4102031" y="4567921"/>
            <a:ext cx="1113052" cy="369332"/>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en-US" sz="1200" cap="all" dirty="0"/>
              <a:t>AGILE OPERATION</a:t>
            </a:r>
          </a:p>
        </p:txBody>
      </p:sp>
      <p:sp>
        <p:nvSpPr>
          <p:cNvPr id="49" name="TextBox 48"/>
          <p:cNvSpPr txBox="1"/>
          <p:nvPr/>
        </p:nvSpPr>
        <p:spPr>
          <a:xfrm>
            <a:off x="6150178" y="4540477"/>
            <a:ext cx="969036" cy="369332"/>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en-US" sz="1200" cap="all" dirty="0"/>
              <a:t>INTEGRATED SECURITY</a:t>
            </a:r>
          </a:p>
        </p:txBody>
      </p:sp>
    </p:spTree>
    <p:extLst>
      <p:ext uri="{BB962C8B-B14F-4D97-AF65-F5344CB8AC3E}">
        <p14:creationId xmlns:p14="http://schemas.microsoft.com/office/powerpoint/2010/main" val="2828866795"/>
      </p:ext>
    </p:extLst>
  </p:cSld>
  <p:clrMapOvr>
    <a:masterClrMapping/>
  </p:clrMapOvr>
  <p:transition spd="slow" advTm="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1"/>
          <p:cNvSpPr txBox="1"/>
          <p:nvPr/>
        </p:nvSpPr>
        <p:spPr>
          <a:xfrm>
            <a:off x="574560" y="914490"/>
            <a:ext cx="8000640" cy="799740"/>
          </a:xfrm>
          <a:prstGeom prst="rect">
            <a:avLst/>
          </a:prstGeom>
          <a:noFill/>
          <a:ln>
            <a:noFill/>
          </a:ln>
        </p:spPr>
        <p:txBody>
          <a:bodyPr anchor="b">
            <a:noAutofit/>
          </a:bodyPr>
          <a:lstStyle/>
          <a:p>
            <a:pPr>
              <a:lnSpc>
                <a:spcPct val="100000"/>
              </a:lnSpc>
            </a:pPr>
            <a:r>
              <a:rPr lang="en-US" sz="2700" spc="-1">
                <a:solidFill>
                  <a:srgbClr val="000000"/>
                </a:solidFill>
                <a:latin typeface="Verdana"/>
              </a:rPr>
              <a:t>Docker history</a:t>
            </a:r>
            <a:endParaRPr lang="en-US" sz="2700" spc="-1">
              <a:solidFill>
                <a:srgbClr val="000000"/>
              </a:solidFill>
              <a:latin typeface="Arial"/>
            </a:endParaRPr>
          </a:p>
        </p:txBody>
      </p:sp>
      <p:sp>
        <p:nvSpPr>
          <p:cNvPr id="159" name="TextShape 2"/>
          <p:cNvSpPr txBox="1"/>
          <p:nvPr/>
        </p:nvSpPr>
        <p:spPr>
          <a:xfrm>
            <a:off x="566730" y="1828710"/>
            <a:ext cx="8000640" cy="3714390"/>
          </a:xfrm>
          <a:prstGeom prst="rect">
            <a:avLst/>
          </a:prstGeom>
          <a:noFill/>
          <a:ln>
            <a:noFill/>
          </a:ln>
        </p:spPr>
        <p:txBody>
          <a:bodyPr>
            <a:noAutofit/>
          </a:bodyPr>
          <a:lstStyle/>
          <a:p>
            <a:pPr marL="352350" indent="-352080">
              <a:spcBef>
                <a:spcPts val="421"/>
              </a:spcBef>
              <a:buClr>
                <a:srgbClr val="CC0000"/>
              </a:buClr>
              <a:buFont typeface="Wingdings" charset="2"/>
              <a:buChar char=""/>
            </a:pPr>
            <a:r>
              <a:rPr lang="de-CH" sz="2100" spc="-1">
                <a:solidFill>
                  <a:srgbClr val="000000"/>
                </a:solidFill>
                <a:latin typeface="Verdana"/>
              </a:rPr>
              <a:t>2013-03: Releases as Open Source</a:t>
            </a:r>
            <a:endParaRPr lang="en-US" sz="2100" spc="-1">
              <a:solidFill>
                <a:srgbClr val="000000"/>
              </a:solidFill>
              <a:latin typeface="Verdana"/>
            </a:endParaRPr>
          </a:p>
          <a:p>
            <a:pPr marL="352350" indent="-352080">
              <a:spcBef>
                <a:spcPts val="421"/>
              </a:spcBef>
              <a:buClr>
                <a:srgbClr val="CC0000"/>
              </a:buClr>
              <a:buFont typeface="Wingdings" charset="2"/>
              <a:buChar char=""/>
            </a:pPr>
            <a:r>
              <a:rPr lang="de-CH" sz="2100" spc="-1">
                <a:solidFill>
                  <a:srgbClr val="000000"/>
                </a:solidFill>
                <a:latin typeface="Verdana"/>
              </a:rPr>
              <a:t>2013-09: Red Hat collaboration (Fedora, RHEL, OpenShift)</a:t>
            </a:r>
            <a:endParaRPr lang="en-US" sz="2100" spc="-1">
              <a:solidFill>
                <a:srgbClr val="000000"/>
              </a:solidFill>
              <a:latin typeface="Verdana"/>
            </a:endParaRPr>
          </a:p>
          <a:p>
            <a:pPr marL="352350" indent="-352080">
              <a:spcBef>
                <a:spcPts val="421"/>
              </a:spcBef>
              <a:buClr>
                <a:srgbClr val="CC0000"/>
              </a:buClr>
              <a:buFont typeface="Wingdings" charset="2"/>
              <a:buChar char=""/>
            </a:pPr>
            <a:r>
              <a:rPr lang="de-CH" sz="2100" spc="-1">
                <a:solidFill>
                  <a:srgbClr val="000000"/>
                </a:solidFill>
                <a:latin typeface="Verdana"/>
              </a:rPr>
              <a:t>2014-03: 34th most starred GitHub project</a:t>
            </a:r>
            <a:endParaRPr lang="en-US" sz="2100" spc="-1">
              <a:solidFill>
                <a:srgbClr val="000000"/>
              </a:solidFill>
              <a:latin typeface="Verdana"/>
            </a:endParaRPr>
          </a:p>
          <a:p>
            <a:pPr marL="352350" indent="-352080">
              <a:spcBef>
                <a:spcPts val="421"/>
              </a:spcBef>
              <a:buClr>
                <a:srgbClr val="CC0000"/>
              </a:buClr>
              <a:buFont typeface="Wingdings" charset="2"/>
              <a:buChar char=""/>
            </a:pPr>
            <a:r>
              <a:rPr lang="de-CH" sz="2100" spc="-1">
                <a:solidFill>
                  <a:srgbClr val="000000"/>
                </a:solidFill>
                <a:latin typeface="Verdana"/>
              </a:rPr>
              <a:t>2014-05: JAX Innovation Award (most innovative open technology)</a:t>
            </a:r>
            <a:endParaRPr lang="en-US" sz="2100" spc="-1">
              <a:solidFill>
                <a:srgbClr val="000000"/>
              </a:solidFill>
              <a:latin typeface="Verdan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600291"/>
            <a:ext cx="7772220" cy="807056"/>
          </a:xfrm>
        </p:spPr>
        <p:txBody>
          <a:bodyPr/>
          <a:lstStyle/>
          <a:p>
            <a:r>
              <a:rPr lang="en-US" dirty="0"/>
              <a:t>What is Docker?</a:t>
            </a:r>
          </a:p>
        </p:txBody>
      </p:sp>
      <p:sp>
        <p:nvSpPr>
          <p:cNvPr id="3" name="Content Placeholder 2"/>
          <p:cNvSpPr>
            <a:spLocks noGrp="1"/>
          </p:cNvSpPr>
          <p:nvPr>
            <p:ph idx="1"/>
          </p:nvPr>
        </p:nvSpPr>
        <p:spPr>
          <a:xfrm>
            <a:off x="457245" y="2407347"/>
            <a:ext cx="8229330" cy="2982960"/>
          </a:xfrm>
        </p:spPr>
        <p:txBody>
          <a:bodyPr>
            <a:normAutofit fontScale="55000" lnSpcReduction="20000"/>
          </a:bodyPr>
          <a:lstStyle/>
          <a:p>
            <a:pPr algn="ctr"/>
            <a:endParaRPr lang="en-US" dirty="0"/>
          </a:p>
          <a:p>
            <a:pPr algn="l"/>
            <a:r>
              <a:rPr lang="en-US" dirty="0"/>
              <a:t>Docker is a software platform that allows you to build, test, and deploy applications quickly, packaging software into standardized units called containers.</a:t>
            </a:r>
          </a:p>
          <a:p>
            <a:pPr algn="l"/>
            <a:endParaRPr lang="en-US" dirty="0"/>
          </a:p>
          <a:p>
            <a:pPr marL="343170" indent="-342900" algn="l">
              <a:spcBef>
                <a:spcPts val="421"/>
              </a:spcBef>
              <a:buClr>
                <a:srgbClr val="CC0000"/>
              </a:buClr>
              <a:buFont typeface="Arial" panose="020B0604020202020204" pitchFamily="34" charset="0"/>
              <a:buChar char="•"/>
            </a:pPr>
            <a:r>
              <a:rPr lang="en-US" sz="3200" spc="-1" dirty="0">
                <a:solidFill>
                  <a:srgbClr val="000000"/>
                </a:solidFill>
                <a:latin typeface="Verdana"/>
              </a:rPr>
              <a:t>Open Source engine to commoditize LXC</a:t>
            </a:r>
          </a:p>
          <a:p>
            <a:pPr marL="343170" indent="-342900" algn="l">
              <a:spcBef>
                <a:spcPts val="421"/>
              </a:spcBef>
              <a:buClr>
                <a:srgbClr val="CC0000"/>
              </a:buClr>
              <a:buFont typeface="Arial" panose="020B0604020202020204" pitchFamily="34" charset="0"/>
              <a:buChar char="•"/>
            </a:pPr>
            <a:r>
              <a:rPr lang="en-US" sz="3200" spc="-1" dirty="0">
                <a:solidFill>
                  <a:srgbClr val="000000"/>
                </a:solidFill>
                <a:latin typeface="Verdana"/>
              </a:rPr>
              <a:t>using copy-on-write for quick provisioning</a:t>
            </a:r>
          </a:p>
          <a:p>
            <a:pPr marL="343170" indent="-342900" algn="l">
              <a:spcBef>
                <a:spcPts val="421"/>
              </a:spcBef>
              <a:buClr>
                <a:srgbClr val="CC0000"/>
              </a:buClr>
              <a:buFont typeface="Arial" panose="020B0604020202020204" pitchFamily="34" charset="0"/>
              <a:buChar char="•"/>
            </a:pPr>
            <a:r>
              <a:rPr lang="en-US" sz="3200" spc="-1" dirty="0">
                <a:solidFill>
                  <a:srgbClr val="000000"/>
                </a:solidFill>
                <a:latin typeface="Verdana"/>
              </a:rPr>
              <a:t>allowing to </a:t>
            </a:r>
            <a:r>
              <a:rPr lang="en-US" sz="3200" b="1" spc="-1" dirty="0">
                <a:solidFill>
                  <a:srgbClr val="000000"/>
                </a:solidFill>
                <a:latin typeface="Verdana"/>
              </a:rPr>
              <a:t>create and share </a:t>
            </a:r>
            <a:r>
              <a:rPr lang="en-US" sz="3200" i="1" spc="-1" dirty="0">
                <a:solidFill>
                  <a:srgbClr val="000000"/>
                </a:solidFill>
                <a:latin typeface="Verdana"/>
              </a:rPr>
              <a:t>images</a:t>
            </a:r>
            <a:endParaRPr lang="en-US" sz="3200" spc="-1" dirty="0">
              <a:solidFill>
                <a:srgbClr val="000000"/>
              </a:solidFill>
              <a:latin typeface="Verdana"/>
            </a:endParaRPr>
          </a:p>
          <a:p>
            <a:pPr marL="343170" indent="-342900" algn="l">
              <a:spcBef>
                <a:spcPts val="421"/>
              </a:spcBef>
              <a:buClr>
                <a:srgbClr val="CC0000"/>
              </a:buClr>
              <a:buFont typeface="Arial" panose="020B0604020202020204" pitchFamily="34" charset="0"/>
              <a:buChar char="•"/>
            </a:pPr>
            <a:r>
              <a:rPr lang="en-US" sz="3200" b="1" spc="-1" dirty="0">
                <a:solidFill>
                  <a:srgbClr val="000000"/>
                </a:solidFill>
                <a:latin typeface="Verdana"/>
              </a:rPr>
              <a:t>standard format </a:t>
            </a:r>
            <a:r>
              <a:rPr lang="en-US" sz="3200" spc="-1" dirty="0">
                <a:solidFill>
                  <a:srgbClr val="000000"/>
                </a:solidFill>
                <a:latin typeface="Verdana"/>
              </a:rPr>
              <a:t>for containers</a:t>
            </a:r>
          </a:p>
          <a:p>
            <a:pPr marL="343170" indent="-342900" algn="l">
              <a:spcBef>
                <a:spcPts val="421"/>
              </a:spcBef>
              <a:buClr>
                <a:srgbClr val="CC0000"/>
              </a:buClr>
              <a:buFont typeface="Arial" panose="020B0604020202020204" pitchFamily="34" charset="0"/>
              <a:buChar char="•"/>
            </a:pPr>
            <a:r>
              <a:rPr lang="en-US" sz="3200" spc="-1" dirty="0">
                <a:solidFill>
                  <a:srgbClr val="000000"/>
                </a:solidFill>
                <a:latin typeface="Verdana"/>
              </a:rPr>
              <a:t>standard, </a:t>
            </a:r>
            <a:r>
              <a:rPr lang="en-US" sz="3200" i="1" spc="-1" dirty="0">
                <a:solidFill>
                  <a:srgbClr val="000000"/>
                </a:solidFill>
                <a:latin typeface="Verdana"/>
              </a:rPr>
              <a:t>reproducible </a:t>
            </a:r>
            <a:r>
              <a:rPr lang="en-US" sz="3200" spc="-1" dirty="0">
                <a:solidFill>
                  <a:srgbClr val="000000"/>
                </a:solidFill>
                <a:latin typeface="Verdana"/>
              </a:rPr>
              <a:t>way to </a:t>
            </a:r>
            <a:r>
              <a:rPr lang="en-US" sz="3200" i="1" spc="-1" dirty="0">
                <a:solidFill>
                  <a:srgbClr val="000000"/>
                </a:solidFill>
                <a:latin typeface="Verdana"/>
              </a:rPr>
              <a:t>easily </a:t>
            </a:r>
            <a:r>
              <a:rPr lang="en-US" sz="3200" spc="-1" dirty="0">
                <a:solidFill>
                  <a:srgbClr val="000000"/>
                </a:solidFill>
                <a:latin typeface="Verdana"/>
              </a:rPr>
              <a:t>build </a:t>
            </a:r>
            <a:r>
              <a:rPr lang="en-US" sz="3200" i="1" spc="-1" dirty="0">
                <a:solidFill>
                  <a:srgbClr val="000000"/>
                </a:solidFill>
                <a:latin typeface="Verdana"/>
              </a:rPr>
              <a:t>trusted </a:t>
            </a:r>
            <a:r>
              <a:rPr lang="en-US" sz="3200" spc="-1" dirty="0">
                <a:solidFill>
                  <a:srgbClr val="000000"/>
                </a:solidFill>
                <a:latin typeface="Verdana"/>
              </a:rPr>
              <a:t>images (</a:t>
            </a:r>
            <a:r>
              <a:rPr lang="en-US" sz="3200" spc="-1" dirty="0" err="1">
                <a:solidFill>
                  <a:srgbClr val="000000"/>
                </a:solidFill>
                <a:latin typeface="Verdana"/>
              </a:rPr>
              <a:t>Dockerfile</a:t>
            </a:r>
            <a:r>
              <a:rPr lang="en-US" sz="3200" spc="-1" dirty="0">
                <a:solidFill>
                  <a:srgbClr val="000000"/>
                </a:solidFill>
                <a:latin typeface="Verdana"/>
              </a:rPr>
              <a:t>, </a:t>
            </a:r>
            <a:r>
              <a:rPr lang="en-US" sz="3200" spc="-1" dirty="0" err="1">
                <a:solidFill>
                  <a:srgbClr val="000000"/>
                </a:solidFill>
                <a:latin typeface="Verdana"/>
              </a:rPr>
              <a:t>Stackbrew</a:t>
            </a:r>
            <a:r>
              <a:rPr lang="en-US" sz="3200" spc="-1" dirty="0">
                <a:solidFill>
                  <a:srgbClr val="000000"/>
                </a:solidFill>
                <a:latin typeface="Verdana"/>
              </a:rPr>
              <a:t>...)</a:t>
            </a:r>
          </a:p>
          <a:p>
            <a:pPr algn="ctr"/>
            <a:endParaRPr lang="en-US" dirty="0"/>
          </a:p>
        </p:txBody>
      </p:sp>
    </p:spTree>
    <p:extLst>
      <p:ext uri="{BB962C8B-B14F-4D97-AF65-F5344CB8AC3E}">
        <p14:creationId xmlns:p14="http://schemas.microsoft.com/office/powerpoint/2010/main" val="1255018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883"/>
          <p:cNvSpPr/>
          <p:nvPr/>
        </p:nvSpPr>
        <p:spPr>
          <a:xfrm>
            <a:off x="1066252" y="1988841"/>
            <a:ext cx="7003405" cy="451901"/>
          </a:xfrm>
          <a:prstGeom prst="roundRect">
            <a:avLst>
              <a:gd name="adj" fmla="val 50000"/>
            </a:avLst>
          </a:prstGeom>
          <a:solidFill>
            <a:schemeClr val="accent1"/>
          </a:solidFill>
          <a:ln w="12700" cap="flat">
            <a:noFill/>
            <a:miter lim="400000"/>
          </a:ln>
          <a:effectLst/>
        </p:spPr>
        <p:txBody>
          <a:bodyPr wrap="square" lIns="14288" tIns="14288" rIns="14288" bIns="14288" numCol="1" anchor="ctr">
            <a:noAutofit/>
          </a:bodyPr>
          <a:lstStyle/>
          <a:p>
            <a:pPr lvl="0"/>
            <a:endParaRPr sz="1300"/>
          </a:p>
        </p:txBody>
      </p:sp>
      <p:sp>
        <p:nvSpPr>
          <p:cNvPr id="3" name="Shape 3885"/>
          <p:cNvSpPr/>
          <p:nvPr/>
        </p:nvSpPr>
        <p:spPr>
          <a:xfrm>
            <a:off x="1784797" y="2751349"/>
            <a:ext cx="5583935" cy="3570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nSpc>
                <a:spcPct val="120000"/>
              </a:lnSpc>
              <a:spcBef>
                <a:spcPts val="4500"/>
              </a:spcBef>
              <a:defRPr sz="2000">
                <a:solidFill>
                  <a:srgbClr val="53585F"/>
                </a:solidFill>
              </a:defRPr>
            </a:lvl1pPr>
          </a:lstStyle>
          <a:p>
            <a:pPr algn="just"/>
            <a:r>
              <a:rPr lang="en-US" sz="1000" dirty="0"/>
              <a:t>LXC(Linux Containers) is an operating-system-level virtualization method for running multiple isolated Linux systems(containers) on a control host using a single Linux kernel. </a:t>
            </a:r>
            <a:r>
              <a:rPr lang="en-US" sz="1000" dirty="0">
                <a:hlinkClick r:id="rId3"/>
              </a:rPr>
              <a:t>Wikipedia</a:t>
            </a:r>
            <a:r>
              <a:rPr lang="en-US" sz="1000" dirty="0"/>
              <a:t> </a:t>
            </a:r>
            <a:endParaRPr lang="en-US" altLang="zh-CN" sz="1000" dirty="0"/>
          </a:p>
        </p:txBody>
      </p:sp>
      <p:sp>
        <p:nvSpPr>
          <p:cNvPr id="4" name="Shape 3886"/>
          <p:cNvSpPr/>
          <p:nvPr/>
        </p:nvSpPr>
        <p:spPr>
          <a:xfrm>
            <a:off x="1066252" y="3219681"/>
            <a:ext cx="7003405" cy="451901"/>
          </a:xfrm>
          <a:prstGeom prst="roundRect">
            <a:avLst>
              <a:gd name="adj" fmla="val 50000"/>
            </a:avLst>
          </a:prstGeom>
          <a:solidFill>
            <a:schemeClr val="accent1"/>
          </a:solidFill>
          <a:ln w="12700" cap="flat">
            <a:noFill/>
            <a:miter lim="400000"/>
          </a:ln>
          <a:effectLst/>
        </p:spPr>
        <p:txBody>
          <a:bodyPr wrap="square" lIns="14288" tIns="14288" rIns="14288" bIns="14288" numCol="1" anchor="ctr">
            <a:noAutofit/>
          </a:bodyPr>
          <a:lstStyle/>
          <a:p>
            <a:pPr lvl="0"/>
            <a:endParaRPr sz="1300"/>
          </a:p>
        </p:txBody>
      </p:sp>
      <p:sp>
        <p:nvSpPr>
          <p:cNvPr id="5" name="Shape 3888"/>
          <p:cNvSpPr/>
          <p:nvPr/>
        </p:nvSpPr>
        <p:spPr>
          <a:xfrm>
            <a:off x="1784797" y="3679416"/>
            <a:ext cx="5583935" cy="7263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nSpc>
                <a:spcPct val="120000"/>
              </a:lnSpc>
              <a:spcBef>
                <a:spcPts val="4500"/>
              </a:spcBef>
              <a:defRPr sz="2000">
                <a:solidFill>
                  <a:srgbClr val="53585F"/>
                </a:solidFill>
              </a:defRPr>
            </a:lvl1pPr>
          </a:lstStyle>
          <a:p>
            <a:pPr algn="just"/>
            <a:r>
              <a:rPr lang="en-US" sz="1000" dirty="0"/>
              <a:t>The </a:t>
            </a:r>
            <a:r>
              <a:rPr lang="en-US" sz="1000" dirty="0">
                <a:hlinkClick r:id="rId4" tooltip="Linux kernel"/>
              </a:rPr>
              <a:t>Linux kernel</a:t>
            </a:r>
            <a:r>
              <a:rPr lang="en-US" sz="1000" dirty="0"/>
              <a:t> provides the </a:t>
            </a:r>
            <a:r>
              <a:rPr lang="en-US" sz="1000" dirty="0" err="1">
                <a:hlinkClick r:id="rId5" tooltip="Cgroups"/>
              </a:rPr>
              <a:t>cgroups</a:t>
            </a:r>
            <a:r>
              <a:rPr lang="en-US" sz="1000" dirty="0"/>
              <a:t> functionality that allows limitation and prioritization of resources (CPU, memory, block I/O, network, etc.) without the need for starting any </a:t>
            </a:r>
            <a:r>
              <a:rPr lang="en-US" sz="1000" dirty="0">
                <a:hlinkClick r:id="rId6" tooltip="Virtual machine"/>
              </a:rPr>
              <a:t>virtual machines</a:t>
            </a:r>
            <a:r>
              <a:rPr lang="en-US" sz="1000" dirty="0"/>
              <a:t>, and also </a:t>
            </a:r>
            <a:r>
              <a:rPr lang="en-US" sz="1000" dirty="0">
                <a:hlinkClick r:id="rId7" tooltip="Linux namespaces"/>
              </a:rPr>
              <a:t>namespace isolation</a:t>
            </a:r>
            <a:r>
              <a:rPr lang="en-US" sz="1000" dirty="0"/>
              <a:t> functionality that allows complete isolation of an applications' view of the operating environment, including </a:t>
            </a:r>
            <a:r>
              <a:rPr lang="en-US" sz="1000" dirty="0">
                <a:hlinkClick r:id="rId8" tooltip="Process (computing)"/>
              </a:rPr>
              <a:t>process</a:t>
            </a:r>
            <a:r>
              <a:rPr lang="en-US" sz="1000" dirty="0"/>
              <a:t> </a:t>
            </a:r>
            <a:r>
              <a:rPr lang="en-US" sz="1000" dirty="0" err="1"/>
              <a:t>trees,</a:t>
            </a:r>
            <a:r>
              <a:rPr lang="en-US" sz="1000" dirty="0" err="1">
                <a:hlinkClick r:id="rId9" tooltip="Computer network"/>
              </a:rPr>
              <a:t>networking</a:t>
            </a:r>
            <a:r>
              <a:rPr lang="en-US" sz="1000" dirty="0"/>
              <a:t>, </a:t>
            </a:r>
            <a:r>
              <a:rPr lang="en-US" sz="1000" dirty="0">
                <a:hlinkClick r:id="rId10" tooltip="User ID"/>
              </a:rPr>
              <a:t>user IDs</a:t>
            </a:r>
            <a:r>
              <a:rPr lang="en-US" sz="1000" dirty="0"/>
              <a:t> and </a:t>
            </a:r>
            <a:r>
              <a:rPr lang="en-US" sz="1000" dirty="0">
                <a:hlinkClick r:id="rId11" tooltip="Mount (computing)"/>
              </a:rPr>
              <a:t>mounted</a:t>
            </a:r>
            <a:r>
              <a:rPr lang="en-US" sz="1000" dirty="0"/>
              <a:t> </a:t>
            </a:r>
            <a:r>
              <a:rPr lang="en-US" sz="1000" dirty="0">
                <a:hlinkClick r:id="rId12" tooltip="File system"/>
              </a:rPr>
              <a:t>file systems</a:t>
            </a:r>
            <a:endParaRPr lang="en-US" altLang="zh-CN" sz="1000" dirty="0"/>
          </a:p>
        </p:txBody>
      </p:sp>
      <p:sp>
        <p:nvSpPr>
          <p:cNvPr id="6" name="Shape 3889"/>
          <p:cNvSpPr/>
          <p:nvPr/>
        </p:nvSpPr>
        <p:spPr>
          <a:xfrm>
            <a:off x="1066252" y="4418080"/>
            <a:ext cx="7003405" cy="451901"/>
          </a:xfrm>
          <a:prstGeom prst="roundRect">
            <a:avLst>
              <a:gd name="adj" fmla="val 50000"/>
            </a:avLst>
          </a:prstGeom>
          <a:solidFill>
            <a:schemeClr val="accent1"/>
          </a:solidFill>
          <a:ln w="12700" cap="flat">
            <a:noFill/>
            <a:miter lim="400000"/>
          </a:ln>
          <a:effectLst/>
        </p:spPr>
        <p:txBody>
          <a:bodyPr wrap="square" lIns="14288" tIns="14288" rIns="14288" bIns="14288" numCol="1" anchor="ctr">
            <a:noAutofit/>
          </a:bodyPr>
          <a:lstStyle/>
          <a:p>
            <a:pPr lvl="0"/>
            <a:endParaRPr sz="1300"/>
          </a:p>
        </p:txBody>
      </p:sp>
      <p:sp>
        <p:nvSpPr>
          <p:cNvPr id="7" name="Shape 3891"/>
          <p:cNvSpPr/>
          <p:nvPr/>
        </p:nvSpPr>
        <p:spPr>
          <a:xfrm>
            <a:off x="1784797" y="4979912"/>
            <a:ext cx="5583935" cy="3570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nSpc>
                <a:spcPct val="120000"/>
              </a:lnSpc>
              <a:spcBef>
                <a:spcPts val="4500"/>
              </a:spcBef>
              <a:defRPr sz="2000">
                <a:solidFill>
                  <a:srgbClr val="53585F"/>
                </a:solidFill>
              </a:defRPr>
            </a:lvl1pPr>
          </a:lstStyle>
          <a:p>
            <a:pPr algn="just"/>
            <a:r>
              <a:rPr lang="en-US" sz="1000" dirty="0"/>
              <a:t>AUFS (short for advanced multi-layered unification </a:t>
            </a:r>
            <a:r>
              <a:rPr lang="en-US" sz="1000" dirty="0" err="1"/>
              <a:t>filesystem</a:t>
            </a:r>
            <a:r>
              <a:rPr lang="en-US" sz="1000" dirty="0"/>
              <a:t>) implements a </a:t>
            </a:r>
            <a:r>
              <a:rPr lang="en-US" sz="1000" dirty="0">
                <a:hlinkClick r:id="rId13" tooltip="Union mount"/>
              </a:rPr>
              <a:t>union mount</a:t>
            </a:r>
            <a:r>
              <a:rPr lang="en-US" sz="1000" dirty="0"/>
              <a:t> for </a:t>
            </a:r>
            <a:r>
              <a:rPr lang="en-US" sz="1000" dirty="0">
                <a:hlinkClick r:id="rId14" tooltip="Linux"/>
              </a:rPr>
              <a:t>Linux</a:t>
            </a:r>
            <a:r>
              <a:rPr lang="en-US" sz="1000" dirty="0"/>
              <a:t> </a:t>
            </a:r>
            <a:r>
              <a:rPr lang="en-US" sz="1000" dirty="0">
                <a:hlinkClick r:id="rId12" tooltip="File system"/>
              </a:rPr>
              <a:t>file systems</a:t>
            </a:r>
            <a:endParaRPr lang="en-US" altLang="zh-CN" sz="1000" dirty="0"/>
          </a:p>
        </p:txBody>
      </p:sp>
      <p:sp>
        <p:nvSpPr>
          <p:cNvPr id="8" name="Text Placeholder 5"/>
          <p:cNvSpPr txBox="1">
            <a:spLocks/>
          </p:cNvSpPr>
          <p:nvPr/>
        </p:nvSpPr>
        <p:spPr>
          <a:xfrm>
            <a:off x="3063649" y="2061512"/>
            <a:ext cx="3026229" cy="306559"/>
          </a:xfrm>
          <a:prstGeom prst="rect">
            <a:avLst/>
          </a:prstGeom>
        </p:spPr>
        <p:txBody>
          <a:bodyPr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1400" dirty="0">
                <a:solidFill>
                  <a:srgbClr val="FCFCFC"/>
                </a:solidFill>
                <a:latin typeface="微软雅黑" panose="020B0503020204020204" pitchFamily="34" charset="-122"/>
                <a:ea typeface="微软雅黑" panose="020B0503020204020204" pitchFamily="34" charset="-122"/>
              </a:rPr>
              <a:t> LXC</a:t>
            </a:r>
            <a:endParaRPr lang="en-US" sz="1400" dirty="0">
              <a:solidFill>
                <a:srgbClr val="FCFCFC"/>
              </a:solidFill>
              <a:latin typeface="微软雅黑" panose="020B0503020204020204" pitchFamily="34" charset="-122"/>
              <a:ea typeface="微软雅黑" panose="020B0503020204020204" pitchFamily="34" charset="-122"/>
            </a:endParaRPr>
          </a:p>
        </p:txBody>
      </p:sp>
      <p:sp>
        <p:nvSpPr>
          <p:cNvPr id="9" name="Text Placeholder 5"/>
          <p:cNvSpPr txBox="1">
            <a:spLocks/>
          </p:cNvSpPr>
          <p:nvPr/>
        </p:nvSpPr>
        <p:spPr>
          <a:xfrm>
            <a:off x="3063649" y="4490751"/>
            <a:ext cx="3026229"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FCFCFC"/>
                </a:solidFill>
                <a:latin typeface="微软雅黑" panose="020B0503020204020204" pitchFamily="34" charset="-122"/>
                <a:ea typeface="微软雅黑" panose="020B0503020204020204" pitchFamily="34" charset="-122"/>
              </a:rPr>
              <a:t>AUFS</a:t>
            </a:r>
          </a:p>
        </p:txBody>
      </p:sp>
      <p:sp>
        <p:nvSpPr>
          <p:cNvPr id="11" name="Text Placeholder 5"/>
          <p:cNvSpPr txBox="1">
            <a:spLocks/>
          </p:cNvSpPr>
          <p:nvPr/>
        </p:nvSpPr>
        <p:spPr>
          <a:xfrm>
            <a:off x="3063649" y="3292352"/>
            <a:ext cx="3026229"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err="1">
                <a:solidFill>
                  <a:srgbClr val="FCFCFC"/>
                </a:solidFill>
                <a:latin typeface="微软雅黑" panose="020B0503020204020204" pitchFamily="34" charset="-122"/>
                <a:ea typeface="微软雅黑" panose="020B0503020204020204" pitchFamily="34" charset="-122"/>
              </a:rPr>
              <a:t>CGroups</a:t>
            </a:r>
            <a:r>
              <a:rPr lang="en-US" altLang="zh-CN" sz="1400" dirty="0">
                <a:solidFill>
                  <a:srgbClr val="FCFCFC"/>
                </a:solidFill>
                <a:latin typeface="微软雅黑" panose="020B0503020204020204" pitchFamily="34" charset="-122"/>
                <a:ea typeface="微软雅黑" panose="020B0503020204020204" pitchFamily="34" charset="-122"/>
              </a:rPr>
              <a:t> &amp; Namespaces</a:t>
            </a:r>
          </a:p>
        </p:txBody>
      </p:sp>
      <p:sp>
        <p:nvSpPr>
          <p:cNvPr id="13" name="Title 1"/>
          <p:cNvSpPr txBox="1">
            <a:spLocks/>
          </p:cNvSpPr>
          <p:nvPr/>
        </p:nvSpPr>
        <p:spPr>
          <a:xfrm>
            <a:off x="857880" y="1057450"/>
            <a:ext cx="407416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What is Docker – Basic Concepts</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65051496"/>
      </p:ext>
    </p:extLst>
  </p:cSld>
  <p:clrMapOvr>
    <a:masterClrMapping/>
  </p:clrMapOvr>
  <p:transition spd="slow" advTm="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5166"/>
          <p:cNvSpPr/>
          <p:nvPr/>
        </p:nvSpPr>
        <p:spPr>
          <a:xfrm>
            <a:off x="3672536" y="2336690"/>
            <a:ext cx="1218057" cy="1079113"/>
          </a:xfrm>
          <a:custGeom>
            <a:avLst/>
            <a:gdLst/>
            <a:ahLst/>
            <a:cxnLst>
              <a:cxn ang="0">
                <a:pos x="wd2" y="hd2"/>
              </a:cxn>
              <a:cxn ang="5400000">
                <a:pos x="wd2" y="hd2"/>
              </a:cxn>
              <a:cxn ang="10800000">
                <a:pos x="wd2" y="hd2"/>
              </a:cxn>
              <a:cxn ang="16200000">
                <a:pos x="wd2" y="hd2"/>
              </a:cxn>
            </a:cxnLst>
            <a:rect l="0" t="0" r="r" b="b"/>
            <a:pathLst>
              <a:path w="21600" h="21600" extrusionOk="0">
                <a:moveTo>
                  <a:pt x="17131" y="0"/>
                </a:moveTo>
                <a:lnTo>
                  <a:pt x="4125" y="12945"/>
                </a:lnTo>
                <a:lnTo>
                  <a:pt x="0" y="21600"/>
                </a:lnTo>
                <a:lnTo>
                  <a:pt x="21600" y="7769"/>
                </a:lnTo>
                <a:lnTo>
                  <a:pt x="17131" y="0"/>
                </a:lnTo>
                <a:close/>
              </a:path>
            </a:pathLst>
          </a:custGeom>
          <a:solidFill>
            <a:schemeClr val="bg1">
              <a:lumMod val="85000"/>
            </a:schemeClr>
          </a:solidFill>
          <a:ln w="12700" cap="flat">
            <a:noFill/>
            <a:miter lim="400000"/>
          </a:ln>
          <a:effectLst/>
        </p:spPr>
        <p:txBody>
          <a:bodyPr wrap="square" lIns="38100" tIns="38100" rIns="38100" bIns="38100"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15" name="Shape 5167"/>
          <p:cNvSpPr/>
          <p:nvPr/>
        </p:nvSpPr>
        <p:spPr>
          <a:xfrm>
            <a:off x="3303147" y="2976457"/>
            <a:ext cx="1961434" cy="1123417"/>
          </a:xfrm>
          <a:custGeom>
            <a:avLst/>
            <a:gdLst/>
            <a:ahLst/>
            <a:cxnLst>
              <a:cxn ang="0">
                <a:pos x="wd2" y="hd2"/>
              </a:cxn>
              <a:cxn ang="5400000">
                <a:pos x="wd2" y="hd2"/>
              </a:cxn>
              <a:cxn ang="10800000">
                <a:pos x="wd2" y="hd2"/>
              </a:cxn>
              <a:cxn ang="16200000">
                <a:pos x="wd2" y="hd2"/>
              </a:cxn>
            </a:cxnLst>
            <a:rect l="0" t="0" r="r" b="b"/>
            <a:pathLst>
              <a:path w="21600" h="21600" extrusionOk="0">
                <a:moveTo>
                  <a:pt x="19039" y="0"/>
                </a:moveTo>
                <a:lnTo>
                  <a:pt x="2561" y="13286"/>
                </a:lnTo>
                <a:lnTo>
                  <a:pt x="0" y="21600"/>
                </a:lnTo>
                <a:lnTo>
                  <a:pt x="21600" y="8314"/>
                </a:lnTo>
                <a:cubicBezTo>
                  <a:pt x="21600" y="8314"/>
                  <a:pt x="19039" y="0"/>
                  <a:pt x="19039" y="0"/>
                </a:cubicBezTo>
                <a:close/>
              </a:path>
            </a:pathLst>
          </a:custGeom>
          <a:solidFill>
            <a:schemeClr val="bg1">
              <a:lumMod val="85000"/>
            </a:schemeClr>
          </a:solidFill>
          <a:ln w="12700" cap="flat">
            <a:noFill/>
            <a:miter lim="400000"/>
          </a:ln>
          <a:effectLst/>
        </p:spPr>
        <p:txBody>
          <a:bodyPr wrap="square" lIns="38100" tIns="38100" rIns="38100" bIns="38100"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16" name="Shape 5168"/>
          <p:cNvSpPr/>
          <p:nvPr/>
        </p:nvSpPr>
        <p:spPr>
          <a:xfrm>
            <a:off x="2933757" y="3670158"/>
            <a:ext cx="2704811" cy="1123412"/>
          </a:xfrm>
          <a:custGeom>
            <a:avLst/>
            <a:gdLst/>
            <a:ahLst/>
            <a:cxnLst>
              <a:cxn ang="0">
                <a:pos x="wd2" y="hd2"/>
              </a:cxn>
              <a:cxn ang="5400000">
                <a:pos x="wd2" y="hd2"/>
              </a:cxn>
              <a:cxn ang="10800000">
                <a:pos x="wd2" y="hd2"/>
              </a:cxn>
              <a:cxn ang="16200000">
                <a:pos x="wd2" y="hd2"/>
              </a:cxn>
            </a:cxnLst>
            <a:rect l="0" t="0" r="r" b="b"/>
            <a:pathLst>
              <a:path w="21600" h="21600" extrusionOk="0">
                <a:moveTo>
                  <a:pt x="19743" y="0"/>
                </a:moveTo>
                <a:lnTo>
                  <a:pt x="1857" y="13286"/>
                </a:lnTo>
                <a:lnTo>
                  <a:pt x="0" y="21600"/>
                </a:lnTo>
                <a:lnTo>
                  <a:pt x="21600" y="8314"/>
                </a:lnTo>
                <a:cubicBezTo>
                  <a:pt x="21600" y="8314"/>
                  <a:pt x="19743" y="0"/>
                  <a:pt x="19743" y="0"/>
                </a:cubicBezTo>
                <a:close/>
              </a:path>
            </a:pathLst>
          </a:custGeom>
          <a:solidFill>
            <a:schemeClr val="bg1">
              <a:lumMod val="85000"/>
            </a:schemeClr>
          </a:solidFill>
          <a:ln w="12700" cap="flat">
            <a:noFill/>
            <a:miter lim="400000"/>
          </a:ln>
          <a:effectLst/>
        </p:spPr>
        <p:txBody>
          <a:bodyPr wrap="square" lIns="38100" tIns="38100" rIns="38100" bIns="38100"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17" name="Shape 5169"/>
          <p:cNvSpPr/>
          <p:nvPr/>
        </p:nvSpPr>
        <p:spPr>
          <a:xfrm>
            <a:off x="2555777" y="4363858"/>
            <a:ext cx="3448181" cy="1123407"/>
          </a:xfrm>
          <a:custGeom>
            <a:avLst/>
            <a:gdLst/>
            <a:ahLst/>
            <a:cxnLst>
              <a:cxn ang="0">
                <a:pos x="wd2" y="hd2"/>
              </a:cxn>
              <a:cxn ang="5400000">
                <a:pos x="wd2" y="hd2"/>
              </a:cxn>
              <a:cxn ang="10800000">
                <a:pos x="wd2" y="hd2"/>
              </a:cxn>
              <a:cxn ang="16200000">
                <a:pos x="wd2" y="hd2"/>
              </a:cxn>
            </a:cxnLst>
            <a:rect l="0" t="0" r="r" b="b"/>
            <a:pathLst>
              <a:path w="21600" h="21600" extrusionOk="0">
                <a:moveTo>
                  <a:pt x="1457" y="13286"/>
                </a:moveTo>
                <a:lnTo>
                  <a:pt x="0" y="21600"/>
                </a:lnTo>
                <a:lnTo>
                  <a:pt x="21600" y="8314"/>
                </a:lnTo>
                <a:lnTo>
                  <a:pt x="20143" y="0"/>
                </a:lnTo>
                <a:cubicBezTo>
                  <a:pt x="20143" y="0"/>
                  <a:pt x="1457" y="13286"/>
                  <a:pt x="1457" y="13286"/>
                </a:cubicBezTo>
                <a:close/>
              </a:path>
            </a:pathLst>
          </a:custGeom>
          <a:solidFill>
            <a:schemeClr val="bg1">
              <a:lumMod val="85000"/>
            </a:schemeClr>
          </a:solidFill>
          <a:ln w="12700" cap="flat">
            <a:noFill/>
            <a:miter lim="400000"/>
          </a:ln>
          <a:effectLst/>
        </p:spPr>
        <p:txBody>
          <a:bodyPr wrap="square" lIns="38100" tIns="38100" rIns="38100" bIns="38100"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grpSp>
        <p:nvGrpSpPr>
          <p:cNvPr id="2" name="组合 37"/>
          <p:cNvGrpSpPr/>
          <p:nvPr/>
        </p:nvGrpSpPr>
        <p:grpSpPr>
          <a:xfrm>
            <a:off x="4143060" y="2035724"/>
            <a:ext cx="857881" cy="735467"/>
            <a:chOff x="2313735" y="1108481"/>
            <a:chExt cx="857881" cy="735467"/>
          </a:xfrm>
        </p:grpSpPr>
        <p:sp>
          <p:nvSpPr>
            <p:cNvPr id="4" name="Shape 5171"/>
            <p:cNvSpPr/>
            <p:nvPr/>
          </p:nvSpPr>
          <p:spPr>
            <a:xfrm>
              <a:off x="2313735" y="1108481"/>
              <a:ext cx="849654" cy="6870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cap="flat">
              <a:noFill/>
              <a:miter lim="400000"/>
            </a:ln>
            <a:effectLst/>
          </p:spPr>
          <p:txBody>
            <a:bodyPr wrap="square" lIns="0" tIns="0" rIns="0" bIns="0" numCol="1" anchor="t">
              <a:noAutofit/>
            </a:bodyPr>
            <a:lstStyle/>
            <a:p>
              <a:pPr lvl="0" algn="ctr">
                <a:defRPr>
                  <a:solidFill>
                    <a:srgbClr val="4C4C4C"/>
                  </a:solidFill>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9" name="Shape 5176"/>
            <p:cNvSpPr/>
            <p:nvPr/>
          </p:nvSpPr>
          <p:spPr>
            <a:xfrm>
              <a:off x="2329102" y="1491630"/>
              <a:ext cx="842514" cy="3523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sp>
        <p:nvSpPr>
          <p:cNvPr id="6" name="Shape 5173"/>
          <p:cNvSpPr/>
          <p:nvPr/>
        </p:nvSpPr>
        <p:spPr>
          <a:xfrm>
            <a:off x="3784811" y="2976455"/>
            <a:ext cx="1589745" cy="432411"/>
          </a:xfrm>
          <a:custGeom>
            <a:avLst/>
            <a:gdLst/>
            <a:ahLst/>
            <a:cxnLst>
              <a:cxn ang="0">
                <a:pos x="wd2" y="hd2"/>
              </a:cxn>
              <a:cxn ang="5400000">
                <a:pos x="wd2" y="hd2"/>
              </a:cxn>
              <a:cxn ang="10800000">
                <a:pos x="wd2" y="hd2"/>
              </a:cxn>
              <a:cxn ang="16200000">
                <a:pos x="wd2" y="hd2"/>
              </a:cxn>
            </a:cxnLst>
            <a:rect l="0" t="0" r="r" b="b"/>
            <a:pathLst>
              <a:path w="21600" h="21600" extrusionOk="0">
                <a:moveTo>
                  <a:pt x="3160" y="0"/>
                </a:moveTo>
                <a:lnTo>
                  <a:pt x="0" y="21600"/>
                </a:lnTo>
                <a:lnTo>
                  <a:pt x="21600" y="21600"/>
                </a:lnTo>
                <a:lnTo>
                  <a:pt x="18440" y="0"/>
                </a:lnTo>
                <a:cubicBezTo>
                  <a:pt x="18440" y="0"/>
                  <a:pt x="3160" y="0"/>
                  <a:pt x="3160"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lgn="ctr">
              <a:defRPr>
                <a:solidFill>
                  <a:srgbClr val="4C4C4C"/>
                </a:solidFill>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grpSp>
        <p:nvGrpSpPr>
          <p:cNvPr id="33" name="组合 35"/>
          <p:cNvGrpSpPr/>
          <p:nvPr/>
        </p:nvGrpSpPr>
        <p:grpSpPr>
          <a:xfrm>
            <a:off x="3400096" y="3677094"/>
            <a:ext cx="2333121" cy="432412"/>
            <a:chOff x="1574955" y="2740898"/>
            <a:chExt cx="2333121" cy="432412"/>
          </a:xfrm>
        </p:grpSpPr>
        <p:sp>
          <p:nvSpPr>
            <p:cNvPr id="5" name="Shape 5172"/>
            <p:cNvSpPr/>
            <p:nvPr/>
          </p:nvSpPr>
          <p:spPr>
            <a:xfrm>
              <a:off x="1574955" y="2740898"/>
              <a:ext cx="2333121" cy="432412"/>
            </a:xfrm>
            <a:custGeom>
              <a:avLst/>
              <a:gdLst/>
              <a:ahLst/>
              <a:cxnLst>
                <a:cxn ang="0">
                  <a:pos x="wd2" y="hd2"/>
                </a:cxn>
                <a:cxn ang="5400000">
                  <a:pos x="wd2" y="hd2"/>
                </a:cxn>
                <a:cxn ang="10800000">
                  <a:pos x="wd2" y="hd2"/>
                </a:cxn>
                <a:cxn ang="16200000">
                  <a:pos x="wd2" y="hd2"/>
                </a:cxn>
              </a:cxnLst>
              <a:rect l="0" t="0" r="r" b="b"/>
              <a:pathLst>
                <a:path w="21600" h="21600" extrusionOk="0">
                  <a:moveTo>
                    <a:pt x="2153" y="0"/>
                  </a:moveTo>
                  <a:lnTo>
                    <a:pt x="0" y="21600"/>
                  </a:lnTo>
                  <a:lnTo>
                    <a:pt x="21600" y="21600"/>
                  </a:lnTo>
                  <a:lnTo>
                    <a:pt x="19447" y="0"/>
                  </a:lnTo>
                  <a:cubicBezTo>
                    <a:pt x="19447" y="0"/>
                    <a:pt x="2153" y="0"/>
                    <a:pt x="2153"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lgn="ctr">
                <a:defRPr>
                  <a:solidFill>
                    <a:srgbClr val="4C4C4C"/>
                  </a:solidFill>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11" name="Shape 5178"/>
            <p:cNvSpPr/>
            <p:nvPr/>
          </p:nvSpPr>
          <p:spPr>
            <a:xfrm>
              <a:off x="1815028" y="2780945"/>
              <a:ext cx="1849246" cy="3523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sp>
        <p:nvSpPr>
          <p:cNvPr id="7" name="Shape 5174"/>
          <p:cNvSpPr/>
          <p:nvPr/>
        </p:nvSpPr>
        <p:spPr>
          <a:xfrm>
            <a:off x="3026547" y="4376591"/>
            <a:ext cx="3076490" cy="43240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967" y="0"/>
                </a:lnTo>
                <a:lnTo>
                  <a:pt x="1633" y="0"/>
                </a:lnTo>
                <a:lnTo>
                  <a:pt x="0" y="21600"/>
                </a:lnTo>
                <a:cubicBezTo>
                  <a:pt x="0" y="21600"/>
                  <a:pt x="21600" y="21600"/>
                  <a:pt x="21600" y="2160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lgn="ctr">
              <a:defRPr>
                <a:solidFill>
                  <a:srgbClr val="4C4C4C"/>
                </a:solidFill>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grpSp>
        <p:nvGrpSpPr>
          <p:cNvPr id="36" name="组合 32"/>
          <p:cNvGrpSpPr/>
          <p:nvPr/>
        </p:nvGrpSpPr>
        <p:grpSpPr>
          <a:xfrm>
            <a:off x="2654856" y="5047922"/>
            <a:ext cx="3819870" cy="432407"/>
            <a:chOff x="827585" y="4118665"/>
            <a:chExt cx="3819870" cy="432407"/>
          </a:xfrm>
        </p:grpSpPr>
        <p:sp>
          <p:nvSpPr>
            <p:cNvPr id="8" name="Shape 5175"/>
            <p:cNvSpPr/>
            <p:nvPr/>
          </p:nvSpPr>
          <p:spPr>
            <a:xfrm>
              <a:off x="827585" y="4118665"/>
              <a:ext cx="3819870" cy="432407"/>
            </a:xfrm>
            <a:custGeom>
              <a:avLst/>
              <a:gdLst/>
              <a:ahLst/>
              <a:cxnLst>
                <a:cxn ang="0">
                  <a:pos x="wd2" y="hd2"/>
                </a:cxn>
                <a:cxn ang="5400000">
                  <a:pos x="wd2" y="hd2"/>
                </a:cxn>
                <a:cxn ang="10800000">
                  <a:pos x="wd2" y="hd2"/>
                </a:cxn>
                <a:cxn ang="16200000">
                  <a:pos x="wd2" y="hd2"/>
                </a:cxn>
              </a:cxnLst>
              <a:rect l="0" t="0" r="r" b="b"/>
              <a:pathLst>
                <a:path w="21600" h="21600" extrusionOk="0">
                  <a:moveTo>
                    <a:pt x="1315" y="0"/>
                  </a:moveTo>
                  <a:lnTo>
                    <a:pt x="0" y="21600"/>
                  </a:lnTo>
                  <a:lnTo>
                    <a:pt x="21600" y="21600"/>
                  </a:lnTo>
                  <a:lnTo>
                    <a:pt x="20285" y="0"/>
                  </a:lnTo>
                  <a:cubicBezTo>
                    <a:pt x="20285" y="0"/>
                    <a:pt x="1315" y="0"/>
                    <a:pt x="1315"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lgn="ctr">
                <a:defRPr>
                  <a:solidFill>
                    <a:srgbClr val="4C4C4C"/>
                  </a:solidFill>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13" name="Shape 5180"/>
            <p:cNvSpPr/>
            <p:nvPr/>
          </p:nvSpPr>
          <p:spPr>
            <a:xfrm>
              <a:off x="1072475" y="4158709"/>
              <a:ext cx="3334354" cy="3523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sp>
        <p:nvSpPr>
          <p:cNvPr id="34" name="Title 1"/>
          <p:cNvSpPr txBox="1">
            <a:spLocks/>
          </p:cNvSpPr>
          <p:nvPr/>
        </p:nvSpPr>
        <p:spPr>
          <a:xfrm>
            <a:off x="857880" y="1057450"/>
            <a:ext cx="407416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What is Docker – Basic Concepts</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Rectangle 42"/>
          <p:cNvSpPr/>
          <p:nvPr/>
        </p:nvSpPr>
        <p:spPr>
          <a:xfrm>
            <a:off x="3129976" y="5148168"/>
            <a:ext cx="2898550" cy="276999"/>
          </a:xfrm>
          <a:prstGeom prst="rect">
            <a:avLst/>
          </a:prstGeom>
        </p:spPr>
        <p:txBody>
          <a:bodyPr wrap="none">
            <a:spAutoFit/>
          </a:bodyPr>
          <a:lstStyle/>
          <a:p>
            <a:r>
              <a:rPr lang="en-US" sz="1200" dirty="0" err="1">
                <a:solidFill>
                  <a:schemeClr val="bg1"/>
                </a:solidFill>
              </a:rPr>
              <a:t>Bootfs</a:t>
            </a:r>
            <a:r>
              <a:rPr lang="en-US" sz="1200" dirty="0">
                <a:solidFill>
                  <a:schemeClr val="bg1"/>
                </a:solidFill>
              </a:rPr>
              <a:t>(Boot File System-</a:t>
            </a:r>
            <a:r>
              <a:rPr lang="en-US" sz="1200" dirty="0" err="1">
                <a:solidFill>
                  <a:schemeClr val="bg1"/>
                </a:solidFill>
              </a:rPr>
              <a:t>Bootloader,kernel</a:t>
            </a:r>
            <a:r>
              <a:rPr lang="en-US" sz="1200" dirty="0">
                <a:solidFill>
                  <a:schemeClr val="bg1"/>
                </a:solidFill>
              </a:rPr>
              <a:t>)</a:t>
            </a:r>
          </a:p>
        </p:txBody>
      </p:sp>
      <p:sp>
        <p:nvSpPr>
          <p:cNvPr id="44" name="Rectangle 43"/>
          <p:cNvSpPr/>
          <p:nvPr/>
        </p:nvSpPr>
        <p:spPr>
          <a:xfrm>
            <a:off x="3215646" y="4454294"/>
            <a:ext cx="2808312" cy="276999"/>
          </a:xfrm>
          <a:prstGeom prst="rect">
            <a:avLst/>
          </a:prstGeom>
        </p:spPr>
        <p:txBody>
          <a:bodyPr wrap="square">
            <a:spAutoFit/>
          </a:bodyPr>
          <a:lstStyle/>
          <a:p>
            <a:r>
              <a:rPr lang="en-US" sz="1200" dirty="0" err="1">
                <a:solidFill>
                  <a:schemeClr val="bg1"/>
                </a:solidFill>
              </a:rPr>
              <a:t>Rootfs</a:t>
            </a:r>
            <a:r>
              <a:rPr lang="en-US" sz="1200" dirty="0">
                <a:solidFill>
                  <a:schemeClr val="bg1"/>
                </a:solidFill>
              </a:rPr>
              <a:t>(Root File System - /dev,/bin,/etc)</a:t>
            </a:r>
          </a:p>
        </p:txBody>
      </p:sp>
      <p:sp>
        <p:nvSpPr>
          <p:cNvPr id="45" name="Rectangle 44"/>
          <p:cNvSpPr/>
          <p:nvPr/>
        </p:nvSpPr>
        <p:spPr>
          <a:xfrm>
            <a:off x="3545198" y="3740237"/>
            <a:ext cx="1944216" cy="276999"/>
          </a:xfrm>
          <a:prstGeom prst="rect">
            <a:avLst/>
          </a:prstGeom>
        </p:spPr>
        <p:txBody>
          <a:bodyPr wrap="square">
            <a:spAutoFit/>
          </a:bodyPr>
          <a:lstStyle/>
          <a:p>
            <a:r>
              <a:rPr lang="en-US" sz="1200" dirty="0">
                <a:solidFill>
                  <a:schemeClr val="bg1"/>
                </a:solidFill>
              </a:rPr>
              <a:t> </a:t>
            </a:r>
            <a:r>
              <a:rPr lang="en-US" sz="1200" dirty="0" err="1">
                <a:solidFill>
                  <a:schemeClr val="bg1"/>
                </a:solidFill>
              </a:rPr>
              <a:t>Kerenl</a:t>
            </a:r>
            <a:r>
              <a:rPr lang="en-US" sz="1200" dirty="0">
                <a:solidFill>
                  <a:schemeClr val="bg1"/>
                </a:solidFill>
              </a:rPr>
              <a:t> lock </a:t>
            </a:r>
            <a:r>
              <a:rPr lang="en-US" sz="1200" dirty="0" err="1">
                <a:solidFill>
                  <a:schemeClr val="bg1"/>
                </a:solidFill>
              </a:rPr>
              <a:t>Rootfs-readonly</a:t>
            </a:r>
            <a:endParaRPr lang="en-US" sz="1200" dirty="0">
              <a:solidFill>
                <a:schemeClr val="bg1"/>
              </a:solidFill>
            </a:endParaRPr>
          </a:p>
        </p:txBody>
      </p:sp>
      <p:sp>
        <p:nvSpPr>
          <p:cNvPr id="46" name="Rectangle 45"/>
          <p:cNvSpPr/>
          <p:nvPr/>
        </p:nvSpPr>
        <p:spPr>
          <a:xfrm>
            <a:off x="3707904" y="3068961"/>
            <a:ext cx="1656184" cy="276999"/>
          </a:xfrm>
          <a:prstGeom prst="rect">
            <a:avLst/>
          </a:prstGeom>
        </p:spPr>
        <p:txBody>
          <a:bodyPr wrap="square">
            <a:spAutoFit/>
          </a:bodyPr>
          <a:lstStyle/>
          <a:p>
            <a:r>
              <a:rPr lang="en-US" sz="1200" dirty="0">
                <a:solidFill>
                  <a:schemeClr val="bg1"/>
                </a:solidFill>
              </a:rPr>
              <a:t>    </a:t>
            </a:r>
            <a:r>
              <a:rPr lang="en-US" altLang="zh-CN" sz="1200" dirty="0" err="1">
                <a:solidFill>
                  <a:schemeClr val="bg1"/>
                </a:solidFill>
              </a:rPr>
              <a:t>R</a:t>
            </a:r>
            <a:r>
              <a:rPr lang="en-US" sz="1200" dirty="0" err="1">
                <a:solidFill>
                  <a:schemeClr val="bg1"/>
                </a:solidFill>
              </a:rPr>
              <a:t>eadonly</a:t>
            </a:r>
            <a:r>
              <a:rPr lang="en-US" sz="1200" dirty="0">
                <a:solidFill>
                  <a:schemeClr val="bg1"/>
                </a:solidFill>
              </a:rPr>
              <a:t> /</a:t>
            </a:r>
            <a:r>
              <a:rPr lang="en-US" altLang="zh-CN" sz="1200" dirty="0" err="1">
                <a:solidFill>
                  <a:schemeClr val="bg1"/>
                </a:solidFill>
              </a:rPr>
              <a:t>R</a:t>
            </a:r>
            <a:r>
              <a:rPr lang="en-US" sz="1200" dirty="0" err="1">
                <a:solidFill>
                  <a:schemeClr val="bg1"/>
                </a:solidFill>
              </a:rPr>
              <a:t>eadwrite</a:t>
            </a:r>
            <a:endParaRPr lang="en-US" sz="1200" dirty="0">
              <a:solidFill>
                <a:schemeClr val="bg1"/>
              </a:solidFill>
            </a:endParaRPr>
          </a:p>
        </p:txBody>
      </p:sp>
      <p:sp>
        <p:nvSpPr>
          <p:cNvPr id="47" name="Rectangle 46"/>
          <p:cNvSpPr/>
          <p:nvPr/>
        </p:nvSpPr>
        <p:spPr>
          <a:xfrm>
            <a:off x="3707904" y="2420889"/>
            <a:ext cx="1656184" cy="276999"/>
          </a:xfrm>
          <a:prstGeom prst="rect">
            <a:avLst/>
          </a:prstGeom>
        </p:spPr>
        <p:txBody>
          <a:bodyPr wrap="square">
            <a:spAutoFit/>
          </a:bodyPr>
          <a:lstStyle/>
          <a:p>
            <a:pPr algn="ctr"/>
            <a:r>
              <a:rPr lang="en-US" sz="1200" dirty="0">
                <a:solidFill>
                  <a:schemeClr val="bg1"/>
                </a:solidFill>
              </a:rPr>
              <a:t>  </a:t>
            </a:r>
            <a:r>
              <a:rPr lang="en-US" altLang="zh-CN" sz="1200" dirty="0">
                <a:solidFill>
                  <a:schemeClr val="bg1"/>
                </a:solidFill>
              </a:rPr>
              <a:t>S</a:t>
            </a:r>
            <a:r>
              <a:rPr lang="en-US" sz="1200" dirty="0">
                <a:solidFill>
                  <a:schemeClr val="bg1"/>
                </a:solidFill>
              </a:rPr>
              <a:t>tart</a:t>
            </a:r>
          </a:p>
        </p:txBody>
      </p:sp>
      <p:sp>
        <p:nvSpPr>
          <p:cNvPr id="48" name="Round Same Side Corner Rectangle 67"/>
          <p:cNvSpPr/>
          <p:nvPr/>
        </p:nvSpPr>
        <p:spPr>
          <a:xfrm rot="10800000" flipH="1">
            <a:off x="755577" y="1628800"/>
            <a:ext cx="49903" cy="514044"/>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dirty="0">
              <a:latin typeface="Calibri Light"/>
            </a:endParaRPr>
          </a:p>
        </p:txBody>
      </p:sp>
      <p:grpSp>
        <p:nvGrpSpPr>
          <p:cNvPr id="49" name="组合 38"/>
          <p:cNvGrpSpPr/>
          <p:nvPr/>
        </p:nvGrpSpPr>
        <p:grpSpPr>
          <a:xfrm>
            <a:off x="827585" y="1700808"/>
            <a:ext cx="2871880" cy="325470"/>
            <a:chOff x="5228512" y="1181277"/>
            <a:chExt cx="2871880" cy="325471"/>
          </a:xfrm>
        </p:grpSpPr>
        <p:sp>
          <p:nvSpPr>
            <p:cNvPr id="50" name="TextBox 49"/>
            <p:cNvSpPr txBox="1"/>
            <p:nvPr/>
          </p:nvSpPr>
          <p:spPr>
            <a:xfrm>
              <a:off x="5228512" y="1303102"/>
              <a:ext cx="2871880" cy="203646"/>
            </a:xfrm>
            <a:prstGeom prst="rect">
              <a:avLst/>
            </a:prstGeom>
            <a:noFill/>
          </p:spPr>
          <p:txBody>
            <a:bodyPr wrap="square" lIns="34290" tIns="17145" rIns="34290" bIns="17145" rtlCol="0">
              <a:spAutoFit/>
            </a:bodyPr>
            <a:lstStyle/>
            <a:p>
              <a:pPr algn="just">
                <a:lnSpc>
                  <a:spcPct val="120000"/>
                </a:lnSpc>
              </a:pP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51" name="Rectangle 71"/>
            <p:cNvSpPr/>
            <p:nvPr/>
          </p:nvSpPr>
          <p:spPr>
            <a:xfrm>
              <a:off x="5228512" y="1181277"/>
              <a:ext cx="1324402" cy="311625"/>
            </a:xfrm>
            <a:prstGeom prst="rect">
              <a:avLst/>
            </a:prstGeom>
          </p:spPr>
          <p:txBody>
            <a:bodyPr wrap="none" lIns="34290" tIns="17145" rIns="34290" bIns="17145">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Linux Boot</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900191754"/>
      </p:ext>
    </p:extLst>
  </p:cSld>
  <p:clrMapOvr>
    <a:masterClrMapping/>
  </p:clrMapOvr>
  <p:transition spd="slow" advTm="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574560" y="914490"/>
            <a:ext cx="8000640" cy="799740"/>
          </a:xfrm>
          <a:prstGeom prst="rect">
            <a:avLst/>
          </a:prstGeom>
          <a:noFill/>
          <a:ln>
            <a:noFill/>
          </a:ln>
        </p:spPr>
        <p:txBody>
          <a:bodyPr lIns="0" tIns="0" rIns="0" bIns="0" anchor="ctr">
            <a:noAutofit/>
          </a:bodyPr>
          <a:lstStyle/>
          <a:p>
            <a:r>
              <a:rPr lang="en-US" sz="2700" spc="-1">
                <a:solidFill>
                  <a:srgbClr val="000000"/>
                </a:solidFill>
                <a:latin typeface="Arial"/>
              </a:rPr>
              <a:t>Docker Images and Uses</a:t>
            </a:r>
          </a:p>
        </p:txBody>
      </p:sp>
      <p:pic>
        <p:nvPicPr>
          <p:cNvPr id="104" name="Picture 103"/>
          <p:cNvPicPr/>
          <p:nvPr/>
        </p:nvPicPr>
        <p:blipFill>
          <a:blip r:embed="rId2"/>
          <a:stretch/>
        </p:blipFill>
        <p:spPr>
          <a:xfrm>
            <a:off x="4982965" y="1989658"/>
            <a:ext cx="4084899" cy="3953851"/>
          </a:xfrm>
          <a:prstGeom prst="rect">
            <a:avLst/>
          </a:prstGeom>
          <a:ln>
            <a:noFill/>
          </a:ln>
        </p:spPr>
      </p:pic>
      <p:pic>
        <p:nvPicPr>
          <p:cNvPr id="3" name="Picture 2">
            <a:extLst>
              <a:ext uri="{FF2B5EF4-FFF2-40B4-BE49-F238E27FC236}">
                <a16:creationId xmlns:a16="http://schemas.microsoft.com/office/drawing/2014/main" id="{2266C79D-B5B2-F856-FE90-B735BAE05AD9}"/>
              </a:ext>
            </a:extLst>
          </p:cNvPr>
          <p:cNvPicPr/>
          <p:nvPr/>
        </p:nvPicPr>
        <p:blipFill>
          <a:blip r:embed="rId3" cstate="print"/>
          <a:srcRect/>
          <a:stretch>
            <a:fillRect/>
          </a:stretch>
        </p:blipFill>
        <p:spPr bwMode="auto">
          <a:xfrm>
            <a:off x="194899" y="1989659"/>
            <a:ext cx="4716016" cy="3939902"/>
          </a:xfrm>
          <a:prstGeom prst="rect">
            <a:avLst/>
          </a:prstGeom>
          <a:noFill/>
          <a:ln w="9525">
            <a:noFill/>
            <a:miter lim="800000"/>
            <a:headEnd/>
            <a:tailEnd/>
          </a:ln>
        </p:spPr>
      </p:pic>
    </p:spTree>
    <p:extLst>
      <p:ext uri="{BB962C8B-B14F-4D97-AF65-F5344CB8AC3E}">
        <p14:creationId xmlns:p14="http://schemas.microsoft.com/office/powerpoint/2010/main" val="3987129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p:cNvSpPr>
          <p:nvPr/>
        </p:nvSpPr>
        <p:spPr bwMode="auto">
          <a:xfrm>
            <a:off x="591883" y="3275623"/>
            <a:ext cx="1479797" cy="13342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2"/>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 name="圆角矩形 3"/>
          <p:cNvSpPr/>
          <p:nvPr/>
        </p:nvSpPr>
        <p:spPr>
          <a:xfrm>
            <a:off x="3056765" y="2110400"/>
            <a:ext cx="4479052" cy="451685"/>
          </a:xfrm>
          <a:prstGeom prst="roundRect">
            <a:avLst>
              <a:gd name="adj" fmla="val 2063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 name="Freeform 5"/>
          <p:cNvSpPr>
            <a:spLocks/>
          </p:cNvSpPr>
          <p:nvPr/>
        </p:nvSpPr>
        <p:spPr bwMode="auto">
          <a:xfrm>
            <a:off x="2244610" y="2752613"/>
            <a:ext cx="547516" cy="3108279"/>
          </a:xfrm>
          <a:custGeom>
            <a:avLst/>
            <a:gdLst>
              <a:gd name="T0" fmla="*/ 1999 w 3544"/>
              <a:gd name="T1" fmla="*/ 9150 h 14563"/>
              <a:gd name="T2" fmla="*/ 1999 w 3544"/>
              <a:gd name="T3" fmla="*/ 12306 h 14563"/>
              <a:gd name="T4" fmla="*/ 2353 w 3544"/>
              <a:gd name="T5" fmla="*/ 13628 h 14563"/>
              <a:gd name="T6" fmla="*/ 3544 w 3544"/>
              <a:gd name="T7" fmla="*/ 14112 h 14563"/>
              <a:gd name="T8" fmla="*/ 3544 w 3544"/>
              <a:gd name="T9" fmla="*/ 14563 h 14563"/>
              <a:gd name="T10" fmla="*/ 1933 w 3544"/>
              <a:gd name="T11" fmla="*/ 14016 h 14563"/>
              <a:gd name="T12" fmla="*/ 1419 w 3544"/>
              <a:gd name="T13" fmla="*/ 12050 h 14563"/>
              <a:gd name="T14" fmla="*/ 1419 w 3544"/>
              <a:gd name="T15" fmla="*/ 9279 h 14563"/>
              <a:gd name="T16" fmla="*/ 1160 w 3544"/>
              <a:gd name="T17" fmla="*/ 8022 h 14563"/>
              <a:gd name="T18" fmla="*/ 0 w 3544"/>
              <a:gd name="T19" fmla="*/ 7475 h 14563"/>
              <a:gd name="T20" fmla="*/ 0 w 3544"/>
              <a:gd name="T21" fmla="*/ 7088 h 14563"/>
              <a:gd name="T22" fmla="*/ 1127 w 3544"/>
              <a:gd name="T23" fmla="*/ 6571 h 14563"/>
              <a:gd name="T24" fmla="*/ 1419 w 3544"/>
              <a:gd name="T25" fmla="*/ 5284 h 14563"/>
              <a:gd name="T26" fmla="*/ 1419 w 3544"/>
              <a:gd name="T27" fmla="*/ 2513 h 14563"/>
              <a:gd name="T28" fmla="*/ 1933 w 3544"/>
              <a:gd name="T29" fmla="*/ 547 h 14563"/>
              <a:gd name="T30" fmla="*/ 3544 w 3544"/>
              <a:gd name="T31" fmla="*/ 0 h 14563"/>
              <a:gd name="T32" fmla="*/ 3544 w 3544"/>
              <a:gd name="T33" fmla="*/ 451 h 14563"/>
              <a:gd name="T34" fmla="*/ 2353 w 3544"/>
              <a:gd name="T35" fmla="*/ 902 h 14563"/>
              <a:gd name="T36" fmla="*/ 1999 w 3544"/>
              <a:gd name="T37" fmla="*/ 2254 h 14563"/>
              <a:gd name="T38" fmla="*/ 1999 w 3544"/>
              <a:gd name="T39" fmla="*/ 5413 h 14563"/>
              <a:gd name="T40" fmla="*/ 580 w 3544"/>
              <a:gd name="T41" fmla="*/ 7275 h 14563"/>
              <a:gd name="T42" fmla="*/ 580 w 3544"/>
              <a:gd name="T43" fmla="*/ 7304 h 14563"/>
              <a:gd name="T44" fmla="*/ 1999 w 3544"/>
              <a:gd name="T45" fmla="*/ 9150 h 14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44" h="14563">
                <a:moveTo>
                  <a:pt x="1999" y="9150"/>
                </a:moveTo>
                <a:lnTo>
                  <a:pt x="1999" y="12306"/>
                </a:lnTo>
                <a:cubicBezTo>
                  <a:pt x="1999" y="12867"/>
                  <a:pt x="2117" y="13306"/>
                  <a:pt x="2353" y="13628"/>
                </a:cubicBezTo>
                <a:cubicBezTo>
                  <a:pt x="2590" y="13950"/>
                  <a:pt x="2986" y="14112"/>
                  <a:pt x="3544" y="14112"/>
                </a:cubicBezTo>
                <a:lnTo>
                  <a:pt x="3544" y="14563"/>
                </a:lnTo>
                <a:cubicBezTo>
                  <a:pt x="2815" y="14563"/>
                  <a:pt x="2276" y="14379"/>
                  <a:pt x="1933" y="14016"/>
                </a:cubicBezTo>
                <a:cubicBezTo>
                  <a:pt x="1589" y="13650"/>
                  <a:pt x="1419" y="12993"/>
                  <a:pt x="1419" y="12050"/>
                </a:cubicBezTo>
                <a:lnTo>
                  <a:pt x="1419" y="9279"/>
                </a:lnTo>
                <a:cubicBezTo>
                  <a:pt x="1419" y="8762"/>
                  <a:pt x="1333" y="8344"/>
                  <a:pt x="1160" y="8022"/>
                </a:cubicBezTo>
                <a:cubicBezTo>
                  <a:pt x="990" y="7701"/>
                  <a:pt x="602" y="7516"/>
                  <a:pt x="0" y="7475"/>
                </a:cubicBezTo>
                <a:lnTo>
                  <a:pt x="0" y="7088"/>
                </a:lnTo>
                <a:cubicBezTo>
                  <a:pt x="558" y="7002"/>
                  <a:pt x="935" y="6829"/>
                  <a:pt x="1127" y="6571"/>
                </a:cubicBezTo>
                <a:cubicBezTo>
                  <a:pt x="1322" y="6315"/>
                  <a:pt x="1419" y="5883"/>
                  <a:pt x="1419" y="5284"/>
                </a:cubicBezTo>
                <a:lnTo>
                  <a:pt x="1419" y="2513"/>
                </a:lnTo>
                <a:cubicBezTo>
                  <a:pt x="1419" y="1567"/>
                  <a:pt x="1589" y="913"/>
                  <a:pt x="1933" y="547"/>
                </a:cubicBezTo>
                <a:cubicBezTo>
                  <a:pt x="2276" y="181"/>
                  <a:pt x="2815" y="0"/>
                  <a:pt x="3544" y="0"/>
                </a:cubicBezTo>
                <a:lnTo>
                  <a:pt x="3544" y="451"/>
                </a:lnTo>
                <a:cubicBezTo>
                  <a:pt x="2986" y="451"/>
                  <a:pt x="2590" y="602"/>
                  <a:pt x="2353" y="902"/>
                </a:cubicBezTo>
                <a:cubicBezTo>
                  <a:pt x="2117" y="1201"/>
                  <a:pt x="1999" y="1652"/>
                  <a:pt x="1999" y="2254"/>
                </a:cubicBezTo>
                <a:lnTo>
                  <a:pt x="1999" y="5413"/>
                </a:lnTo>
                <a:cubicBezTo>
                  <a:pt x="1999" y="6265"/>
                  <a:pt x="1592" y="7275"/>
                  <a:pt x="580" y="7275"/>
                </a:cubicBezTo>
                <a:lnTo>
                  <a:pt x="580" y="7304"/>
                </a:lnTo>
                <a:cubicBezTo>
                  <a:pt x="1565" y="7304"/>
                  <a:pt x="1999" y="8309"/>
                  <a:pt x="1999" y="915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圆角矩形 5"/>
          <p:cNvSpPr/>
          <p:nvPr/>
        </p:nvSpPr>
        <p:spPr>
          <a:xfrm>
            <a:off x="3045276" y="2734024"/>
            <a:ext cx="4479052" cy="451685"/>
          </a:xfrm>
          <a:prstGeom prst="roundRect">
            <a:avLst>
              <a:gd name="adj" fmla="val 252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 name="圆角矩形 6"/>
          <p:cNvSpPr/>
          <p:nvPr/>
        </p:nvSpPr>
        <p:spPr>
          <a:xfrm>
            <a:off x="3045276" y="3439790"/>
            <a:ext cx="4479052" cy="451685"/>
          </a:xfrm>
          <a:prstGeom prst="roundRect">
            <a:avLst>
              <a:gd name="adj" fmla="val 252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8" name="圆角矩形 7"/>
          <p:cNvSpPr/>
          <p:nvPr/>
        </p:nvSpPr>
        <p:spPr>
          <a:xfrm>
            <a:off x="3045276" y="4152890"/>
            <a:ext cx="4479052" cy="451685"/>
          </a:xfrm>
          <a:prstGeom prst="roundRect">
            <a:avLst>
              <a:gd name="adj" fmla="val 2682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9" name="TextBox 8"/>
          <p:cNvSpPr txBox="1"/>
          <p:nvPr/>
        </p:nvSpPr>
        <p:spPr>
          <a:xfrm>
            <a:off x="3302536" y="2153494"/>
            <a:ext cx="3758504" cy="236603"/>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20000"/>
              </a:lnSpc>
            </a:pPr>
            <a:r>
              <a:rPr lang="en-US" altLang="zh-CN" sz="1400" dirty="0" err="1">
                <a:solidFill>
                  <a:schemeClr val="tx1">
                    <a:lumMod val="75000"/>
                    <a:lumOff val="25000"/>
                  </a:schemeClr>
                </a:solidFill>
              </a:rPr>
              <a:t>Docker</a:t>
            </a:r>
            <a:r>
              <a:rPr lang="en-US" altLang="zh-CN" sz="1400" dirty="0">
                <a:solidFill>
                  <a:schemeClr val="tx1">
                    <a:lumMod val="75000"/>
                    <a:lumOff val="25000"/>
                  </a:schemeClr>
                </a:solidFill>
              </a:rPr>
              <a:t> Host</a:t>
            </a:r>
          </a:p>
        </p:txBody>
      </p:sp>
      <p:sp>
        <p:nvSpPr>
          <p:cNvPr id="11" name="TextBox 10"/>
          <p:cNvSpPr txBox="1"/>
          <p:nvPr/>
        </p:nvSpPr>
        <p:spPr>
          <a:xfrm>
            <a:off x="3512674" y="3506287"/>
            <a:ext cx="3758504" cy="236603"/>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20000"/>
              </a:lnSpc>
            </a:pPr>
            <a:r>
              <a:rPr lang="en-US" altLang="zh-CN" sz="1400" dirty="0" err="1">
                <a:solidFill>
                  <a:schemeClr val="tx1">
                    <a:lumMod val="75000"/>
                    <a:lumOff val="25000"/>
                  </a:schemeClr>
                </a:solidFill>
              </a:rPr>
              <a:t>Docker</a:t>
            </a:r>
            <a:r>
              <a:rPr lang="en-US" altLang="zh-CN" sz="1400" dirty="0">
                <a:solidFill>
                  <a:schemeClr val="tx1">
                    <a:lumMod val="75000"/>
                    <a:lumOff val="25000"/>
                  </a:schemeClr>
                </a:solidFill>
              </a:rPr>
              <a:t> Client</a:t>
            </a:r>
          </a:p>
        </p:txBody>
      </p:sp>
      <p:sp>
        <p:nvSpPr>
          <p:cNvPr id="12" name="TextBox 11"/>
          <p:cNvSpPr txBox="1"/>
          <p:nvPr/>
        </p:nvSpPr>
        <p:spPr>
          <a:xfrm>
            <a:off x="3324681" y="4244577"/>
            <a:ext cx="3758504" cy="236603"/>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20000"/>
              </a:lnSpc>
            </a:pPr>
            <a:r>
              <a:rPr lang="en-US" altLang="zh-CN" sz="1400" dirty="0" err="1">
                <a:solidFill>
                  <a:schemeClr val="tx1">
                    <a:lumMod val="75000"/>
                    <a:lumOff val="25000"/>
                  </a:schemeClr>
                </a:solidFill>
              </a:rPr>
              <a:t>Docker</a:t>
            </a:r>
            <a:r>
              <a:rPr lang="en-US" altLang="zh-CN" sz="1400" dirty="0">
                <a:solidFill>
                  <a:schemeClr val="tx1">
                    <a:lumMod val="75000"/>
                    <a:lumOff val="25000"/>
                  </a:schemeClr>
                </a:solidFill>
              </a:rPr>
              <a:t> Registry</a:t>
            </a:r>
          </a:p>
        </p:txBody>
      </p:sp>
      <p:sp>
        <p:nvSpPr>
          <p:cNvPr id="13" name="圆角矩形 12"/>
          <p:cNvSpPr/>
          <p:nvPr/>
        </p:nvSpPr>
        <p:spPr>
          <a:xfrm>
            <a:off x="3056766" y="4861460"/>
            <a:ext cx="4479052" cy="451685"/>
          </a:xfrm>
          <a:prstGeom prst="roundRect">
            <a:avLst>
              <a:gd name="adj" fmla="val 2682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4" name="TextBox 13"/>
          <p:cNvSpPr txBox="1"/>
          <p:nvPr/>
        </p:nvSpPr>
        <p:spPr>
          <a:xfrm>
            <a:off x="3324681" y="4958035"/>
            <a:ext cx="3758504" cy="236603"/>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20000"/>
              </a:lnSpc>
            </a:pPr>
            <a:r>
              <a:rPr lang="en-US" altLang="zh-CN" sz="1400" dirty="0" err="1">
                <a:solidFill>
                  <a:schemeClr val="tx1">
                    <a:lumMod val="75000"/>
                    <a:lumOff val="25000"/>
                  </a:schemeClr>
                </a:solidFill>
              </a:rPr>
              <a:t>Docker</a:t>
            </a:r>
            <a:r>
              <a:rPr lang="en-US" altLang="zh-CN" sz="1400" dirty="0">
                <a:solidFill>
                  <a:schemeClr val="tx1">
                    <a:lumMod val="75000"/>
                    <a:lumOff val="25000"/>
                  </a:schemeClr>
                </a:solidFill>
              </a:rPr>
              <a:t> Machine</a:t>
            </a:r>
          </a:p>
        </p:txBody>
      </p:sp>
      <p:sp>
        <p:nvSpPr>
          <p:cNvPr id="16" name="Title 1"/>
          <p:cNvSpPr txBox="1">
            <a:spLocks/>
          </p:cNvSpPr>
          <p:nvPr/>
        </p:nvSpPr>
        <p:spPr>
          <a:xfrm>
            <a:off x="857880" y="1057450"/>
            <a:ext cx="349809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What is </a:t>
            </a:r>
            <a:r>
              <a:rPr lang="en-US" altLang="zh-CN" sz="1800" b="1" dirty="0" err="1">
                <a:solidFill>
                  <a:schemeClr val="tx1">
                    <a:lumMod val="75000"/>
                    <a:lumOff val="25000"/>
                  </a:schemeClr>
                </a:solidFill>
                <a:latin typeface="微软雅黑" panose="020B0503020204020204" pitchFamily="34" charset="-122"/>
                <a:ea typeface="微软雅黑" panose="020B0503020204020204" pitchFamily="34" charset="-122"/>
              </a:rPr>
              <a:t>Docker</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 - Contains</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8" name="Picture 17" descr="AGILE OPERATIONS"/>
          <p:cNvPicPr/>
          <p:nvPr/>
        </p:nvPicPr>
        <p:blipFill>
          <a:blip r:embed="rId3" cstate="print"/>
          <a:srcRect/>
          <a:stretch>
            <a:fillRect/>
          </a:stretch>
        </p:blipFill>
        <p:spPr bwMode="auto">
          <a:xfrm>
            <a:off x="1092432" y="3368928"/>
            <a:ext cx="723900" cy="533400"/>
          </a:xfrm>
          <a:prstGeom prst="rect">
            <a:avLst/>
          </a:prstGeom>
          <a:noFill/>
          <a:ln w="9525">
            <a:noFill/>
            <a:miter lim="800000"/>
            <a:headEnd/>
            <a:tailEnd/>
          </a:ln>
        </p:spPr>
      </p:pic>
      <p:sp>
        <p:nvSpPr>
          <p:cNvPr id="19" name="TextBox 18"/>
          <p:cNvSpPr txBox="1"/>
          <p:nvPr/>
        </p:nvSpPr>
        <p:spPr>
          <a:xfrm>
            <a:off x="3324681" y="2833559"/>
            <a:ext cx="3758504" cy="236603"/>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20000"/>
              </a:lnSpc>
            </a:pPr>
            <a:r>
              <a:rPr lang="en-US" altLang="zh-CN" sz="1400" dirty="0">
                <a:solidFill>
                  <a:schemeClr val="tx1">
                    <a:lumMod val="75000"/>
                    <a:lumOff val="25000"/>
                  </a:schemeClr>
                </a:solidFill>
              </a:rPr>
              <a:t>Docker Daemon, Image, Container</a:t>
            </a:r>
          </a:p>
        </p:txBody>
      </p:sp>
    </p:spTree>
    <p:extLst>
      <p:ext uri="{BB962C8B-B14F-4D97-AF65-F5344CB8AC3E}">
        <p14:creationId xmlns:p14="http://schemas.microsoft.com/office/powerpoint/2010/main" val="3037028604"/>
      </p:ext>
    </p:extLst>
  </p:cSld>
  <p:clrMapOvr>
    <a:masterClrMapping/>
  </p:clrMapOvr>
  <p:transition spd="slow" advTm="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p:cNvSpPr>
          <p:nvPr/>
        </p:nvSpPr>
        <p:spPr bwMode="auto">
          <a:xfrm>
            <a:off x="971601" y="3068961"/>
            <a:ext cx="1479797" cy="13342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2"/>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Title 1"/>
          <p:cNvSpPr txBox="1">
            <a:spLocks/>
          </p:cNvSpPr>
          <p:nvPr/>
        </p:nvSpPr>
        <p:spPr>
          <a:xfrm>
            <a:off x="857880" y="1057450"/>
            <a:ext cx="349809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What is </a:t>
            </a:r>
            <a:r>
              <a:rPr lang="en-US" altLang="zh-CN" sz="1800" b="1" dirty="0" err="1">
                <a:solidFill>
                  <a:schemeClr val="tx1">
                    <a:lumMod val="75000"/>
                    <a:lumOff val="25000"/>
                  </a:schemeClr>
                </a:solidFill>
                <a:latin typeface="微软雅黑" panose="020B0503020204020204" pitchFamily="34" charset="-122"/>
                <a:ea typeface="微软雅黑" panose="020B0503020204020204" pitchFamily="34" charset="-122"/>
              </a:rPr>
              <a:t>Docker</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 - Contains</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7" name="Picture 16"/>
          <p:cNvPicPr/>
          <p:nvPr/>
        </p:nvPicPr>
        <p:blipFill>
          <a:blip r:embed="rId3" cstate="print"/>
          <a:srcRect/>
          <a:stretch>
            <a:fillRect/>
          </a:stretch>
        </p:blipFill>
        <p:spPr bwMode="auto">
          <a:xfrm>
            <a:off x="899592" y="1556793"/>
            <a:ext cx="7128792" cy="4176464"/>
          </a:xfrm>
          <a:prstGeom prst="rect">
            <a:avLst/>
          </a:prstGeom>
          <a:noFill/>
          <a:ln w="9525">
            <a:noFill/>
            <a:miter lim="800000"/>
            <a:headEnd/>
            <a:tailEnd/>
          </a:ln>
          <a:effectLst>
            <a:outerShdw blurRad="50800" dist="50800" dir="5400000" algn="ctr" rotWithShape="0">
              <a:srgbClr val="000000">
                <a:alpha val="0"/>
              </a:srgbClr>
            </a:outerShdw>
          </a:effectLst>
        </p:spPr>
      </p:pic>
      <p:pic>
        <p:nvPicPr>
          <p:cNvPr id="5" name="Picture 38"/>
          <p:cNvPicPr/>
          <p:nvPr/>
        </p:nvPicPr>
        <p:blipFill>
          <a:blip r:embed="rId4" cstate="print"/>
          <a:srcRect/>
          <a:stretch>
            <a:fillRect/>
          </a:stretch>
        </p:blipFill>
        <p:spPr bwMode="auto">
          <a:xfrm>
            <a:off x="7092280" y="857251"/>
            <a:ext cx="2051720" cy="622004"/>
          </a:xfrm>
          <a:prstGeom prst="rect">
            <a:avLst/>
          </a:prstGeom>
          <a:noFill/>
          <a:ln w="9525">
            <a:noFill/>
            <a:miter lim="800000"/>
            <a:headEnd/>
            <a:tailEnd/>
          </a:ln>
        </p:spPr>
      </p:pic>
    </p:spTree>
    <p:extLst>
      <p:ext uri="{BB962C8B-B14F-4D97-AF65-F5344CB8AC3E}">
        <p14:creationId xmlns:p14="http://schemas.microsoft.com/office/powerpoint/2010/main" val="2572450200"/>
      </p:ext>
    </p:extLst>
  </p:cSld>
  <p:clrMapOvr>
    <a:masterClrMapping/>
  </p:clrMapOvr>
  <p:transition spd="slow" advTm="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0"/>
          <p:cNvSpPr/>
          <p:nvPr/>
        </p:nvSpPr>
        <p:spPr>
          <a:xfrm>
            <a:off x="658188" y="197778"/>
            <a:ext cx="7067550" cy="85725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lvl1pPr marL="685508" indent="-1028262" defTabSz="914012">
              <a:lnSpc>
                <a:spcPts val="3600"/>
              </a:lnSpc>
              <a:defRPr sz="6000">
                <a:latin typeface="Calibri Light"/>
                <a:ea typeface="Calibri Light"/>
                <a:cs typeface="Calibri Light"/>
                <a:sym typeface="Calibri Light"/>
              </a:defRPr>
            </a:lvl1pPr>
          </a:lstStyle>
          <a:p>
            <a:pPr lvl="0">
              <a:defRPr sz="1800"/>
            </a:pPr>
            <a:r>
              <a:rPr sz="3300" dirty="0"/>
              <a:t>Traditional Deployment Model</a:t>
            </a:r>
          </a:p>
        </p:txBody>
      </p:sp>
      <p:pic>
        <p:nvPicPr>
          <p:cNvPr id="5" name="image7.png"/>
          <p:cNvPicPr/>
          <p:nvPr/>
        </p:nvPicPr>
        <p:blipFill>
          <a:blip r:embed="rId3"/>
          <a:stretch>
            <a:fillRect/>
          </a:stretch>
        </p:blipFill>
        <p:spPr>
          <a:xfrm>
            <a:off x="1439335" y="2171701"/>
            <a:ext cx="6141998" cy="2564926"/>
          </a:xfrm>
          <a:prstGeom prst="rect">
            <a:avLst/>
          </a:prstGeom>
          <a:ln w="12700">
            <a:miter lim="400000"/>
          </a:ln>
        </p:spPr>
      </p:pic>
    </p:spTree>
    <p:extLst>
      <p:ext uri="{BB962C8B-B14F-4D97-AF65-F5344CB8AC3E}">
        <p14:creationId xmlns:p14="http://schemas.microsoft.com/office/powerpoint/2010/main" val="102515833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Shape 1"/>
          <p:cNvSpPr txBox="1"/>
          <p:nvPr/>
        </p:nvSpPr>
        <p:spPr>
          <a:xfrm>
            <a:off x="574560" y="914490"/>
            <a:ext cx="8000640" cy="799740"/>
          </a:xfrm>
          <a:prstGeom prst="rect">
            <a:avLst/>
          </a:prstGeom>
          <a:noFill/>
          <a:ln>
            <a:noFill/>
          </a:ln>
        </p:spPr>
        <p:txBody>
          <a:bodyPr anchor="b">
            <a:noAutofit/>
          </a:bodyPr>
          <a:lstStyle/>
          <a:p>
            <a:pPr>
              <a:lnSpc>
                <a:spcPct val="100000"/>
              </a:lnSpc>
            </a:pPr>
            <a:r>
              <a:rPr lang="en-US" sz="2700" spc="-1">
                <a:solidFill>
                  <a:srgbClr val="000000"/>
                </a:solidFill>
                <a:latin typeface="Verdana"/>
              </a:rPr>
              <a:t>Comparison between LXC/docker and VM</a:t>
            </a:r>
            <a:endParaRPr lang="en-US" sz="2700" spc="-1">
              <a:solidFill>
                <a:srgbClr val="000000"/>
              </a:solidFill>
              <a:latin typeface="Arial"/>
            </a:endParaRPr>
          </a:p>
        </p:txBody>
      </p:sp>
      <p:sp>
        <p:nvSpPr>
          <p:cNvPr id="127" name="TextShape 2"/>
          <p:cNvSpPr txBox="1"/>
          <p:nvPr/>
        </p:nvSpPr>
        <p:spPr>
          <a:xfrm>
            <a:off x="566730" y="1828710"/>
            <a:ext cx="8000640" cy="3714390"/>
          </a:xfrm>
          <a:prstGeom prst="rect">
            <a:avLst/>
          </a:prstGeom>
          <a:noFill/>
          <a:ln>
            <a:noFill/>
          </a:ln>
        </p:spPr>
        <p:txBody>
          <a:bodyPr>
            <a:noAutofit/>
          </a:bodyPr>
          <a:lstStyle/>
          <a:p>
            <a:endParaRPr lang="en-US" sz="2100" spc="-1">
              <a:solidFill>
                <a:srgbClr val="000000"/>
              </a:solidFill>
              <a:latin typeface="Verdana"/>
            </a:endParaRPr>
          </a:p>
        </p:txBody>
      </p:sp>
      <p:pic>
        <p:nvPicPr>
          <p:cNvPr id="128" name="Picture 3"/>
          <p:cNvPicPr/>
          <p:nvPr/>
        </p:nvPicPr>
        <p:blipFill>
          <a:blip r:embed="rId2"/>
          <a:stretch/>
        </p:blipFill>
        <p:spPr>
          <a:xfrm>
            <a:off x="3682260" y="1786320"/>
            <a:ext cx="2479140" cy="2765340"/>
          </a:xfrm>
          <a:prstGeom prst="rect">
            <a:avLst/>
          </a:prstGeom>
          <a:ln>
            <a:noFill/>
          </a:ln>
        </p:spPr>
      </p:pic>
      <p:pic>
        <p:nvPicPr>
          <p:cNvPr id="129" name="Picture 4"/>
          <p:cNvPicPr/>
          <p:nvPr/>
        </p:nvPicPr>
        <p:blipFill>
          <a:blip r:embed="rId3"/>
          <a:stretch/>
        </p:blipFill>
        <p:spPr>
          <a:xfrm>
            <a:off x="758700" y="2548260"/>
            <a:ext cx="2493990" cy="2003400"/>
          </a:xfrm>
          <a:prstGeom prst="rect">
            <a:avLst/>
          </a:prstGeom>
          <a:ln>
            <a:noFill/>
          </a:ln>
        </p:spPr>
      </p:pic>
    </p:spTree>
    <p:extLst>
      <p:ext uri="{BB962C8B-B14F-4D97-AF65-F5344CB8AC3E}">
        <p14:creationId xmlns:p14="http://schemas.microsoft.com/office/powerpoint/2010/main" val="2986142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2564905"/>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10452" y="2788187"/>
            <a:ext cx="1627369" cy="1569660"/>
          </a:xfrm>
          <a:prstGeom prst="rect">
            <a:avLst/>
          </a:prstGeom>
          <a:noFill/>
        </p:spPr>
        <p:txBody>
          <a:bodyPr wrap="none" rtlCol="0">
            <a:spAutoFit/>
          </a:bodyPr>
          <a:lstStyle/>
          <a:p>
            <a:r>
              <a:rPr lang="en-US" altLang="zh-CN" sz="9600" dirty="0">
                <a:solidFill>
                  <a:schemeClr val="bg1"/>
                </a:solidFill>
                <a:latin typeface="微软雅黑" panose="020B0503020204020204" pitchFamily="34" charset="-122"/>
                <a:ea typeface="微软雅黑" panose="020B0503020204020204" pitchFamily="34" charset="-122"/>
              </a:rPr>
              <a:t>02</a:t>
            </a:r>
            <a:endParaRPr lang="zh-CN" altLang="en-US" sz="96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708381" y="3212977"/>
            <a:ext cx="3776996" cy="646331"/>
          </a:xfrm>
          <a:prstGeom prst="rect">
            <a:avLst/>
          </a:prstGeom>
          <a:noFill/>
        </p:spPr>
        <p:txBody>
          <a:bodyPr wrap="none" rtlCol="0">
            <a:spAutoFit/>
          </a:bodyPr>
          <a:lstStyle/>
          <a:p>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Why use </a:t>
            </a:r>
            <a:r>
              <a:rPr lang="en-US" altLang="zh-CN" sz="3600" dirty="0" err="1">
                <a:solidFill>
                  <a:schemeClr val="tx1">
                    <a:lumMod val="75000"/>
                    <a:lumOff val="25000"/>
                  </a:schemeClr>
                </a:solidFill>
                <a:latin typeface="微软雅黑" panose="020B0503020204020204" pitchFamily="34" charset="-122"/>
                <a:ea typeface="微软雅黑" panose="020B0503020204020204" pitchFamily="34" charset="-122"/>
              </a:rPr>
              <a:t>Docker</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6731658" y="2564904"/>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95436793"/>
      </p:ext>
    </p:extLst>
  </p:cSld>
  <p:clrMapOvr>
    <a:masterClrMapping/>
  </p:clrMapOvr>
  <p:transition spd="slow" advTm="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150" y="2343150"/>
            <a:ext cx="6743700" cy="3045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9781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extShape 1"/>
          <p:cNvSpPr txBox="1"/>
          <p:nvPr/>
        </p:nvSpPr>
        <p:spPr>
          <a:xfrm>
            <a:off x="574560" y="914490"/>
            <a:ext cx="8000640" cy="799740"/>
          </a:xfrm>
          <a:prstGeom prst="rect">
            <a:avLst/>
          </a:prstGeom>
          <a:noFill/>
          <a:ln>
            <a:noFill/>
          </a:ln>
        </p:spPr>
        <p:txBody>
          <a:bodyPr anchor="b">
            <a:noAutofit/>
          </a:bodyPr>
          <a:lstStyle/>
          <a:p>
            <a:pPr>
              <a:lnSpc>
                <a:spcPct val="100000"/>
              </a:lnSpc>
            </a:pPr>
            <a:r>
              <a:rPr lang="en-US" sz="2700" spc="-1">
                <a:solidFill>
                  <a:srgbClr val="000000"/>
                </a:solidFill>
                <a:latin typeface="Verdana"/>
              </a:rPr>
              <a:t>Docker</a:t>
            </a:r>
          </a:p>
        </p:txBody>
      </p:sp>
      <p:sp>
        <p:nvSpPr>
          <p:cNvPr id="192" name="TextShape 2"/>
          <p:cNvSpPr txBox="1"/>
          <p:nvPr/>
        </p:nvSpPr>
        <p:spPr>
          <a:xfrm>
            <a:off x="566730" y="1828710"/>
            <a:ext cx="8000640" cy="3714390"/>
          </a:xfrm>
          <a:prstGeom prst="rect">
            <a:avLst/>
          </a:prstGeom>
          <a:noFill/>
          <a:ln>
            <a:noFill/>
          </a:ln>
        </p:spPr>
        <p:txBody>
          <a:bodyPr>
            <a:noAutofit/>
          </a:bodyPr>
          <a:lstStyle/>
          <a:p>
            <a:pPr marL="343170" indent="-342900">
              <a:spcBef>
                <a:spcPts val="421"/>
              </a:spcBef>
              <a:buClr>
                <a:srgbClr val="CC0000"/>
              </a:buClr>
              <a:buFont typeface="Arial" panose="020B0604020202020204" pitchFamily="34" charset="0"/>
              <a:buChar char="•"/>
            </a:pPr>
            <a:r>
              <a:rPr lang="en-US" sz="2100" spc="-1" dirty="0">
                <a:solidFill>
                  <a:srgbClr val="000000"/>
                </a:solidFill>
                <a:latin typeface="Verdana"/>
              </a:rPr>
              <a:t>Minimal learning curve</a:t>
            </a:r>
          </a:p>
          <a:p>
            <a:pPr marL="343170" indent="-342900">
              <a:spcBef>
                <a:spcPts val="421"/>
              </a:spcBef>
              <a:buClr>
                <a:srgbClr val="CC0000"/>
              </a:buClr>
              <a:buFont typeface="Arial" panose="020B0604020202020204" pitchFamily="34" charset="0"/>
              <a:buChar char="•"/>
            </a:pPr>
            <a:r>
              <a:rPr lang="en-US" sz="2100" spc="-1" dirty="0">
                <a:solidFill>
                  <a:srgbClr val="000000"/>
                </a:solidFill>
                <a:latin typeface="Verdana"/>
              </a:rPr>
              <a:t>Rebuilds are easy</a:t>
            </a:r>
          </a:p>
          <a:p>
            <a:pPr marL="343170" indent="-342900">
              <a:spcBef>
                <a:spcPts val="421"/>
              </a:spcBef>
              <a:buClr>
                <a:srgbClr val="CC0000"/>
              </a:buClr>
              <a:buFont typeface="Arial" panose="020B0604020202020204" pitchFamily="34" charset="0"/>
              <a:buChar char="•"/>
            </a:pPr>
            <a:r>
              <a:rPr lang="en-US" sz="2100" spc="-1" dirty="0">
                <a:solidFill>
                  <a:srgbClr val="000000"/>
                </a:solidFill>
                <a:latin typeface="Verdana"/>
              </a:rPr>
              <a:t>Caching system makes rebuilds faster</a:t>
            </a:r>
          </a:p>
          <a:p>
            <a:pPr marL="343170" indent="-342900">
              <a:spcBef>
                <a:spcPts val="421"/>
              </a:spcBef>
              <a:buClr>
                <a:srgbClr val="CC0000"/>
              </a:buClr>
              <a:buFont typeface="Arial" panose="020B0604020202020204" pitchFamily="34" charset="0"/>
              <a:buChar char="•"/>
            </a:pPr>
            <a:r>
              <a:rPr lang="en-US" sz="2100" spc="-1" dirty="0">
                <a:solidFill>
                  <a:srgbClr val="000000"/>
                </a:solidFill>
                <a:latin typeface="Verdana"/>
              </a:rPr>
              <a:t>Single file to define the whole environment!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857881" y="1057450"/>
            <a:ext cx="421817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Why use Docker – Compare with VM </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6" name="Picture 45"/>
          <p:cNvPicPr/>
          <p:nvPr/>
        </p:nvPicPr>
        <p:blipFill>
          <a:blip r:embed="rId3" cstate="print"/>
          <a:srcRect/>
          <a:stretch>
            <a:fillRect/>
          </a:stretch>
        </p:blipFill>
        <p:spPr bwMode="auto">
          <a:xfrm>
            <a:off x="755577" y="1628800"/>
            <a:ext cx="4032448" cy="3456384"/>
          </a:xfrm>
          <a:prstGeom prst="rect">
            <a:avLst/>
          </a:prstGeom>
          <a:noFill/>
          <a:ln w="9525">
            <a:noFill/>
            <a:miter lim="800000"/>
            <a:headEnd/>
            <a:tailEnd/>
          </a:ln>
        </p:spPr>
      </p:pic>
      <p:grpSp>
        <p:nvGrpSpPr>
          <p:cNvPr id="47" name="Group 352"/>
          <p:cNvGrpSpPr/>
          <p:nvPr/>
        </p:nvGrpSpPr>
        <p:grpSpPr>
          <a:xfrm>
            <a:off x="5364089" y="2492897"/>
            <a:ext cx="1647322" cy="1077093"/>
            <a:chOff x="0" y="0"/>
            <a:chExt cx="4392859" cy="2872248"/>
          </a:xfrm>
        </p:grpSpPr>
        <p:sp>
          <p:nvSpPr>
            <p:cNvPr id="48" name="Shape 34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2"/>
            </a:solidFill>
            <a:ln w="12700" cap="flat">
              <a:noFill/>
              <a:miter lim="400000"/>
            </a:ln>
            <a:effectLst/>
          </p:spPr>
          <p:txBody>
            <a:bodyPr wrap="square" lIns="0" tIns="0" rIns="0" bIns="0" numCol="1" anchor="ctr">
              <a:noAutofit/>
            </a:bodyPr>
            <a:lstStyle/>
            <a:p>
              <a:pPr lvl="0">
                <a:defRPr sz="11200"/>
              </a:pPr>
              <a:endParaRPr sz="1200">
                <a:latin typeface="Arial" panose="020B0604020202020204" pitchFamily="34" charset="0"/>
                <a:cs typeface="Arial" panose="020B0604020202020204" pitchFamily="34" charset="0"/>
              </a:endParaRPr>
            </a:p>
          </p:txBody>
        </p:sp>
        <p:sp>
          <p:nvSpPr>
            <p:cNvPr id="49" name="Shape 350"/>
            <p:cNvSpPr/>
            <p:nvPr/>
          </p:nvSpPr>
          <p:spPr>
            <a:xfrm>
              <a:off x="734067" y="1265565"/>
              <a:ext cx="2924718" cy="4318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cs typeface="Lato Regular"/>
                </a:rPr>
                <a:t>Hardware-level-virtualization</a:t>
              </a:r>
              <a:endParaRPr lang="id-ID" altLang="zh-CN" sz="1200" b="1" dirty="0">
                <a:solidFill>
                  <a:schemeClr val="tx1">
                    <a:lumMod val="75000"/>
                    <a:lumOff val="25000"/>
                  </a:schemeClr>
                </a:solidFill>
                <a:latin typeface="微软雅黑" panose="020B0503020204020204" pitchFamily="34" charset="-122"/>
                <a:ea typeface="微软雅黑" panose="020B0503020204020204" pitchFamily="34" charset="-122"/>
                <a:cs typeface="Lato Regular"/>
              </a:endParaRPr>
            </a:p>
          </p:txBody>
        </p:sp>
      </p:grpSp>
      <p:grpSp>
        <p:nvGrpSpPr>
          <p:cNvPr id="50" name="Group 357"/>
          <p:cNvGrpSpPr/>
          <p:nvPr/>
        </p:nvGrpSpPr>
        <p:grpSpPr>
          <a:xfrm>
            <a:off x="6842613" y="2492897"/>
            <a:ext cx="1647322" cy="1077093"/>
            <a:chOff x="0" y="0"/>
            <a:chExt cx="4392859" cy="2872248"/>
          </a:xfrm>
        </p:grpSpPr>
        <p:sp>
          <p:nvSpPr>
            <p:cNvPr id="51" name="Shape 353"/>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defRPr sz="11200"/>
              </a:pPr>
              <a:endParaRPr sz="1200">
                <a:solidFill>
                  <a:schemeClr val="bg1"/>
                </a:solidFill>
                <a:latin typeface="Arial" panose="020B0604020202020204" pitchFamily="34" charset="0"/>
                <a:cs typeface="Arial" panose="020B0604020202020204" pitchFamily="34" charset="0"/>
              </a:endParaRPr>
            </a:p>
          </p:txBody>
        </p:sp>
        <p:sp>
          <p:nvSpPr>
            <p:cNvPr id="52" name="Shape 355"/>
            <p:cNvSpPr/>
            <p:nvPr/>
          </p:nvSpPr>
          <p:spPr>
            <a:xfrm>
              <a:off x="914275" y="1251456"/>
              <a:ext cx="3014432" cy="3693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en-US" altLang="zh-CN" sz="1200" b="1" dirty="0">
                  <a:solidFill>
                    <a:schemeClr val="bg1"/>
                  </a:solidFill>
                  <a:latin typeface="微软雅黑" panose="020B0503020204020204" pitchFamily="34" charset="-122"/>
                  <a:ea typeface="微软雅黑" panose="020B0503020204020204" pitchFamily="34" charset="-122"/>
                  <a:cs typeface="Lato Regular"/>
                </a:rPr>
                <a:t>OS-level-virtualization</a:t>
              </a:r>
              <a:endParaRPr lang="id-ID" altLang="zh-CN" sz="1200" b="1" dirty="0">
                <a:solidFill>
                  <a:schemeClr val="bg1"/>
                </a:solidFill>
                <a:latin typeface="微软雅黑" panose="020B0503020204020204" pitchFamily="34" charset="-122"/>
                <a:ea typeface="微软雅黑" panose="020B0503020204020204" pitchFamily="34" charset="-122"/>
                <a:cs typeface="Lato Regular"/>
              </a:endParaRPr>
            </a:p>
          </p:txBody>
        </p:sp>
      </p:grpSp>
      <p:grpSp>
        <p:nvGrpSpPr>
          <p:cNvPr id="53" name="Group 369"/>
          <p:cNvGrpSpPr/>
          <p:nvPr/>
        </p:nvGrpSpPr>
        <p:grpSpPr>
          <a:xfrm>
            <a:off x="6028263" y="3416053"/>
            <a:ext cx="318973" cy="318973"/>
            <a:chOff x="0" y="0"/>
            <a:chExt cx="850594" cy="850594"/>
          </a:xfrm>
        </p:grpSpPr>
        <p:sp>
          <p:nvSpPr>
            <p:cNvPr id="54" name="Shape 367"/>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50800" cap="flat">
              <a:solidFill>
                <a:srgbClr val="FBF9FC"/>
              </a:solidFill>
              <a:prstDash val="solid"/>
              <a:miter lim="400000"/>
            </a:ln>
            <a:effectLst/>
          </p:spPr>
          <p:txBody>
            <a:bodyPr wrap="square" lIns="0" tIns="0" rIns="0" bIns="0" numCol="1" anchor="ctr">
              <a:noAutofit/>
            </a:bodyPr>
            <a:lstStyle/>
            <a:p>
              <a:pPr lvl="0">
                <a:defRPr sz="11200"/>
              </a:pPr>
              <a:endParaRPr sz="11200">
                <a:latin typeface="Arial" panose="020B0604020202020204" pitchFamily="34" charset="0"/>
                <a:cs typeface="Arial" panose="020B0604020202020204" pitchFamily="34" charset="0"/>
              </a:endParaRPr>
            </a:p>
          </p:txBody>
        </p:sp>
        <p:sp>
          <p:nvSpPr>
            <p:cNvPr id="55" name="Shape 368"/>
            <p:cNvSpPr/>
            <p:nvPr/>
          </p:nvSpPr>
          <p:spPr>
            <a:xfrm>
              <a:off x="272488" y="111040"/>
              <a:ext cx="362944" cy="6223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lang="en-US" sz="1200" dirty="0">
                  <a:latin typeface="Arial" panose="020B0604020202020204" pitchFamily="34" charset="0"/>
                  <a:cs typeface="Arial" panose="020B0604020202020204" pitchFamily="34" charset="0"/>
                </a:rPr>
                <a:t>1</a:t>
              </a:r>
              <a:endParaRPr sz="1200" dirty="0">
                <a:latin typeface="Arial" panose="020B0604020202020204" pitchFamily="34" charset="0"/>
                <a:cs typeface="Arial" panose="020B0604020202020204" pitchFamily="34" charset="0"/>
              </a:endParaRPr>
            </a:p>
          </p:txBody>
        </p:sp>
      </p:grpSp>
      <p:grpSp>
        <p:nvGrpSpPr>
          <p:cNvPr id="56" name="Group 372"/>
          <p:cNvGrpSpPr/>
          <p:nvPr/>
        </p:nvGrpSpPr>
        <p:grpSpPr>
          <a:xfrm>
            <a:off x="7506789" y="3416053"/>
            <a:ext cx="318973" cy="318973"/>
            <a:chOff x="0" y="0"/>
            <a:chExt cx="850594" cy="850594"/>
          </a:xfrm>
        </p:grpSpPr>
        <p:sp>
          <p:nvSpPr>
            <p:cNvPr id="57" name="Shape 370"/>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50800" cap="flat">
              <a:solidFill>
                <a:srgbClr val="FBF9FC"/>
              </a:solidFill>
              <a:prstDash val="solid"/>
              <a:miter lim="400000"/>
            </a:ln>
            <a:effectLst/>
          </p:spPr>
          <p:txBody>
            <a:bodyPr wrap="square" lIns="0" tIns="0" rIns="0" bIns="0" numCol="1" anchor="ctr">
              <a:noAutofit/>
            </a:bodyPr>
            <a:lstStyle/>
            <a:p>
              <a:pPr lvl="0">
                <a:defRPr sz="11200"/>
              </a:pPr>
              <a:endParaRPr sz="11200">
                <a:solidFill>
                  <a:schemeClr val="bg1"/>
                </a:solidFill>
                <a:latin typeface="Arial" panose="020B0604020202020204" pitchFamily="34" charset="0"/>
                <a:cs typeface="Arial" panose="020B0604020202020204" pitchFamily="34" charset="0"/>
              </a:endParaRPr>
            </a:p>
          </p:txBody>
        </p:sp>
        <p:sp>
          <p:nvSpPr>
            <p:cNvPr id="58" name="Shape 371"/>
            <p:cNvSpPr/>
            <p:nvPr/>
          </p:nvSpPr>
          <p:spPr>
            <a:xfrm>
              <a:off x="311485" y="179080"/>
              <a:ext cx="226560" cy="4924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lang="en-US" sz="1200" dirty="0">
                  <a:solidFill>
                    <a:schemeClr val="bg1"/>
                  </a:solidFill>
                  <a:latin typeface="Arial" panose="020B0604020202020204" pitchFamily="34" charset="0"/>
                  <a:cs typeface="Arial" panose="020B0604020202020204" pitchFamily="34" charset="0"/>
                </a:rPr>
                <a:t>2</a:t>
              </a:r>
              <a:endParaRPr sz="1200" dirty="0">
                <a:solidFill>
                  <a:schemeClr val="bg1"/>
                </a:solidFill>
                <a:latin typeface="Arial" panose="020B0604020202020204" pitchFamily="34" charset="0"/>
                <a:cs typeface="Arial" panose="020B0604020202020204" pitchFamily="34" charset="0"/>
              </a:endParaRPr>
            </a:p>
          </p:txBody>
        </p:sp>
      </p:grpSp>
      <p:sp>
        <p:nvSpPr>
          <p:cNvPr id="59" name="Shape 382"/>
          <p:cNvSpPr/>
          <p:nvPr/>
        </p:nvSpPr>
        <p:spPr>
          <a:xfrm>
            <a:off x="5598891" y="3856633"/>
            <a:ext cx="1177714" cy="5383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2000">
                <a:solidFill>
                  <a:srgbClr val="606B83"/>
                </a:solidFill>
                <a:latin typeface="STIXGeneral-Bold"/>
                <a:ea typeface="STIXGeneral-Bold"/>
                <a:cs typeface="STIXGeneral-Bold"/>
                <a:sym typeface="STIXGeneral-Bold"/>
              </a:defRPr>
            </a:lvl1pPr>
          </a:lstStyle>
          <a:p>
            <a:pPr>
              <a:lnSpc>
                <a:spcPct val="120000"/>
              </a:lnSpc>
            </a:pPr>
            <a:r>
              <a:rPr lang="en-US" altLang="zh-CN" sz="1000" dirty="0">
                <a:solidFill>
                  <a:schemeClr val="tx1">
                    <a:lumMod val="75000"/>
                    <a:lumOff val="25000"/>
                  </a:schemeClr>
                </a:solidFill>
                <a:latin typeface="微软雅黑" pitchFamily="34" charset="-122"/>
                <a:ea typeface="微软雅黑" pitchFamily="34" charset="-122"/>
              </a:rPr>
              <a:t>Hyper-V (OS </a:t>
            </a:r>
            <a:r>
              <a:rPr lang="en-US" altLang="zh-CN" sz="1000" dirty="0" err="1">
                <a:solidFill>
                  <a:schemeClr val="tx1">
                    <a:lumMod val="75000"/>
                    <a:lumOff val="25000"/>
                  </a:schemeClr>
                </a:solidFill>
                <a:latin typeface="微软雅黑" pitchFamily="34" charset="-122"/>
                <a:ea typeface="微软雅黑" pitchFamily="34" charset="-122"/>
              </a:rPr>
              <a:t>atlease</a:t>
            </a:r>
            <a:r>
              <a:rPr lang="en-US" altLang="zh-CN" sz="1000" dirty="0">
                <a:solidFill>
                  <a:schemeClr val="tx1">
                    <a:lumMod val="75000"/>
                    <a:lumOff val="25000"/>
                  </a:schemeClr>
                </a:solidFill>
                <a:latin typeface="微软雅黑" pitchFamily="34" charset="-122"/>
                <a:ea typeface="微软雅黑" pitchFamily="34" charset="-122"/>
              </a:rPr>
              <a:t> 5G)</a:t>
            </a:r>
          </a:p>
          <a:p>
            <a:pPr>
              <a:lnSpc>
                <a:spcPct val="120000"/>
              </a:lnSpc>
            </a:pPr>
            <a:r>
              <a:rPr lang="en-US" altLang="zh-CN" sz="1000" dirty="0" err="1">
                <a:solidFill>
                  <a:schemeClr val="tx1">
                    <a:lumMod val="75000"/>
                    <a:lumOff val="25000"/>
                  </a:schemeClr>
                </a:solidFill>
                <a:latin typeface="微软雅黑" pitchFamily="34" charset="-122"/>
                <a:ea typeface="微软雅黑" pitchFamily="34" charset="-122"/>
              </a:rPr>
              <a:t>VMWare</a:t>
            </a:r>
            <a:r>
              <a:rPr lang="en-US" altLang="zh-CN" sz="1000" dirty="0">
                <a:solidFill>
                  <a:schemeClr val="tx1">
                    <a:lumMod val="75000"/>
                    <a:lumOff val="25000"/>
                  </a:schemeClr>
                </a:solidFill>
                <a:latin typeface="微软雅黑" pitchFamily="34" charset="-122"/>
                <a:ea typeface="微软雅黑" pitchFamily="34" charset="-122"/>
              </a:rPr>
              <a:t>, AWS EC2</a:t>
            </a:r>
          </a:p>
        </p:txBody>
      </p:sp>
      <p:sp>
        <p:nvSpPr>
          <p:cNvPr id="60" name="Shape 385"/>
          <p:cNvSpPr/>
          <p:nvPr/>
        </p:nvSpPr>
        <p:spPr>
          <a:xfrm>
            <a:off x="7344740" y="3881365"/>
            <a:ext cx="1177713" cy="1690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lang="en-US" altLang="zh-CN" sz="1000" dirty="0" err="1">
                <a:solidFill>
                  <a:schemeClr val="tx1">
                    <a:lumMod val="75000"/>
                    <a:lumOff val="25000"/>
                  </a:schemeClr>
                </a:solidFill>
                <a:latin typeface="微软雅黑" pitchFamily="34" charset="-122"/>
                <a:ea typeface="微软雅黑" pitchFamily="34" charset="-122"/>
              </a:rPr>
              <a:t>Docker</a:t>
            </a:r>
            <a:endParaRPr lang="en-US" altLang="zh-CN" sz="1000" dirty="0">
              <a:solidFill>
                <a:schemeClr val="tx1">
                  <a:lumMod val="75000"/>
                  <a:lumOff val="25000"/>
                </a:schemeClr>
              </a:solidFill>
              <a:latin typeface="微软雅黑" pitchFamily="34" charset="-122"/>
              <a:ea typeface="微软雅黑" pitchFamily="34" charset="-122"/>
            </a:endParaRPr>
          </a:p>
        </p:txBody>
      </p:sp>
      <p:pic>
        <p:nvPicPr>
          <p:cNvPr id="18" name="Picture 38"/>
          <p:cNvPicPr/>
          <p:nvPr/>
        </p:nvPicPr>
        <p:blipFill>
          <a:blip r:embed="rId4" cstate="print"/>
          <a:srcRect/>
          <a:stretch>
            <a:fillRect/>
          </a:stretch>
        </p:blipFill>
        <p:spPr bwMode="auto">
          <a:xfrm>
            <a:off x="7092280" y="857251"/>
            <a:ext cx="2051720" cy="622004"/>
          </a:xfrm>
          <a:prstGeom prst="rect">
            <a:avLst/>
          </a:prstGeom>
          <a:noFill/>
          <a:ln w="9525">
            <a:noFill/>
            <a:miter lim="800000"/>
            <a:headEnd/>
            <a:tailEnd/>
          </a:ln>
        </p:spPr>
      </p:pic>
    </p:spTree>
    <p:extLst>
      <p:ext uri="{BB962C8B-B14F-4D97-AF65-F5344CB8AC3E}">
        <p14:creationId xmlns:p14="http://schemas.microsoft.com/office/powerpoint/2010/main" val="432893237"/>
      </p:ext>
    </p:extLst>
  </p:cSld>
  <p:clrMapOvr>
    <a:masterClrMapping/>
  </p:clrMapOvr>
  <p:transition spd="slow" advTm="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p:nvPr/>
        </p:nvGrpSpPr>
        <p:grpSpPr>
          <a:xfrm>
            <a:off x="5350111" y="3169467"/>
            <a:ext cx="2614124" cy="483288"/>
            <a:chOff x="7125311" y="3386950"/>
            <a:chExt cx="3485499" cy="644384"/>
          </a:xfrm>
        </p:grpSpPr>
        <p:sp>
          <p:nvSpPr>
            <p:cNvPr id="7" name="Shape 533"/>
            <p:cNvSpPr/>
            <p:nvPr/>
          </p:nvSpPr>
          <p:spPr>
            <a:xfrm>
              <a:off x="7465374" y="3386950"/>
              <a:ext cx="3145436" cy="6443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sp>
          <p:nvSpPr>
            <p:cNvPr id="8" name="Shape 534"/>
            <p:cNvSpPr/>
            <p:nvPr/>
          </p:nvSpPr>
          <p:spPr>
            <a:xfrm>
              <a:off x="7125311" y="3386950"/>
              <a:ext cx="345204" cy="6443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9340"/>
                  </a:lnTo>
                  <a:lnTo>
                    <a:pt x="0" y="13486"/>
                  </a:lnTo>
                  <a:lnTo>
                    <a:pt x="21600" y="21600"/>
                  </a:lnTo>
                  <a:cubicBezTo>
                    <a:pt x="21600" y="21600"/>
                    <a:pt x="21600" y="0"/>
                    <a:pt x="2160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grpSp>
      <p:grpSp>
        <p:nvGrpSpPr>
          <p:cNvPr id="3" name="Group 10"/>
          <p:cNvGrpSpPr/>
          <p:nvPr/>
        </p:nvGrpSpPr>
        <p:grpSpPr>
          <a:xfrm>
            <a:off x="1165447" y="3169467"/>
            <a:ext cx="2620452" cy="483288"/>
            <a:chOff x="1545760" y="3386950"/>
            <a:chExt cx="3493936" cy="644384"/>
          </a:xfrm>
        </p:grpSpPr>
        <p:sp>
          <p:nvSpPr>
            <p:cNvPr id="10" name="Shape 536"/>
            <p:cNvSpPr/>
            <p:nvPr/>
          </p:nvSpPr>
          <p:spPr>
            <a:xfrm>
              <a:off x="4694491" y="3386950"/>
              <a:ext cx="345205" cy="6443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9340"/>
                  </a:lnTo>
                  <a:lnTo>
                    <a:pt x="21600" y="13486"/>
                  </a:lnTo>
                  <a:lnTo>
                    <a:pt x="0" y="21600"/>
                  </a:lnTo>
                  <a:cubicBezTo>
                    <a:pt x="0" y="21600"/>
                    <a:pt x="0" y="0"/>
                    <a:pt x="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sp>
          <p:nvSpPr>
            <p:cNvPr id="11" name="Shape 537"/>
            <p:cNvSpPr/>
            <p:nvPr/>
          </p:nvSpPr>
          <p:spPr>
            <a:xfrm>
              <a:off x="1545760" y="3386950"/>
              <a:ext cx="3151081" cy="6443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grpSp>
      <p:grpSp>
        <p:nvGrpSpPr>
          <p:cNvPr id="4" name="Group 14"/>
          <p:cNvGrpSpPr/>
          <p:nvPr/>
        </p:nvGrpSpPr>
        <p:grpSpPr>
          <a:xfrm>
            <a:off x="5085619" y="2099724"/>
            <a:ext cx="2880085" cy="645054"/>
            <a:chOff x="6772654" y="2152648"/>
            <a:chExt cx="3840113" cy="860072"/>
          </a:xfrm>
        </p:grpSpPr>
        <p:sp>
          <p:nvSpPr>
            <p:cNvPr id="13" name="Shape 539"/>
            <p:cNvSpPr/>
            <p:nvPr/>
          </p:nvSpPr>
          <p:spPr>
            <a:xfrm>
              <a:off x="7289045" y="2152648"/>
              <a:ext cx="3323722" cy="6443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sp>
          <p:nvSpPr>
            <p:cNvPr id="14" name="Shape 540"/>
            <p:cNvSpPr/>
            <p:nvPr/>
          </p:nvSpPr>
          <p:spPr>
            <a:xfrm>
              <a:off x="6772654" y="2152648"/>
              <a:ext cx="516147" cy="8600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9997"/>
                  </a:lnTo>
                  <a:lnTo>
                    <a:pt x="2792" y="21600"/>
                  </a:lnTo>
                  <a:lnTo>
                    <a:pt x="21600" y="16183"/>
                  </a:lnTo>
                  <a:cubicBezTo>
                    <a:pt x="21600" y="16183"/>
                    <a:pt x="21600" y="0"/>
                    <a:pt x="2160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grpSp>
      <p:grpSp>
        <p:nvGrpSpPr>
          <p:cNvPr id="5" name="Group 18"/>
          <p:cNvGrpSpPr/>
          <p:nvPr/>
        </p:nvGrpSpPr>
        <p:grpSpPr>
          <a:xfrm>
            <a:off x="1165448" y="2099724"/>
            <a:ext cx="2890361" cy="645054"/>
            <a:chOff x="1545760" y="2152648"/>
            <a:chExt cx="3853814" cy="860072"/>
          </a:xfrm>
        </p:grpSpPr>
        <p:sp>
          <p:nvSpPr>
            <p:cNvPr id="16" name="Shape 542"/>
            <p:cNvSpPr/>
            <p:nvPr/>
          </p:nvSpPr>
          <p:spPr>
            <a:xfrm>
              <a:off x="1545760" y="2152648"/>
              <a:ext cx="3344236" cy="6443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sp>
          <p:nvSpPr>
            <p:cNvPr id="17" name="Shape 543"/>
            <p:cNvSpPr/>
            <p:nvPr/>
          </p:nvSpPr>
          <p:spPr>
            <a:xfrm>
              <a:off x="4883415" y="2152648"/>
              <a:ext cx="516159" cy="8600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9997"/>
                  </a:lnTo>
                  <a:lnTo>
                    <a:pt x="18808" y="21600"/>
                  </a:lnTo>
                  <a:lnTo>
                    <a:pt x="0" y="16183"/>
                  </a:lnTo>
                  <a:cubicBezTo>
                    <a:pt x="0" y="16183"/>
                    <a:pt x="0" y="0"/>
                    <a:pt x="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grpSp>
      <p:grpSp>
        <p:nvGrpSpPr>
          <p:cNvPr id="6" name="Group 21"/>
          <p:cNvGrpSpPr/>
          <p:nvPr/>
        </p:nvGrpSpPr>
        <p:grpSpPr>
          <a:xfrm>
            <a:off x="5076173" y="4119786"/>
            <a:ext cx="2902381" cy="645054"/>
            <a:chOff x="6760059" y="4457519"/>
            <a:chExt cx="3869841" cy="860072"/>
          </a:xfrm>
        </p:grpSpPr>
        <p:sp>
          <p:nvSpPr>
            <p:cNvPr id="19" name="Shape 545"/>
            <p:cNvSpPr/>
            <p:nvPr/>
          </p:nvSpPr>
          <p:spPr>
            <a:xfrm>
              <a:off x="7276450" y="4671632"/>
              <a:ext cx="3353450" cy="6443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lnTo>
                    <a:pt x="0" y="21600"/>
                  </a:lnTo>
                  <a:cubicBezTo>
                    <a:pt x="0" y="21600"/>
                    <a:pt x="21600" y="21600"/>
                    <a:pt x="21600" y="21600"/>
                  </a:cubicBezTo>
                  <a:close/>
                </a:path>
              </a:pathLst>
            </a:custGeom>
            <a:solidFill>
              <a:schemeClr val="accent2"/>
            </a:solidFill>
            <a:ln w="12700" cap="flat">
              <a:noFill/>
              <a:miter lim="400000"/>
            </a:ln>
            <a:effectLst/>
          </p:spPr>
          <p:txBody>
            <a:bodyPr wrap="square" lIns="38100" tIns="38100" rIns="38100" bIns="38100" numCol="1" anchor="ctr">
              <a:noAutofit/>
            </a:bodyP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sp>
          <p:nvSpPr>
            <p:cNvPr id="20" name="Shape 546"/>
            <p:cNvSpPr/>
            <p:nvPr/>
          </p:nvSpPr>
          <p:spPr>
            <a:xfrm>
              <a:off x="6760059" y="4457519"/>
              <a:ext cx="516158" cy="86007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603"/>
                  </a:lnTo>
                  <a:lnTo>
                    <a:pt x="2791" y="0"/>
                  </a:lnTo>
                  <a:lnTo>
                    <a:pt x="21600" y="5417"/>
                  </a:lnTo>
                  <a:cubicBezTo>
                    <a:pt x="21600" y="5417"/>
                    <a:pt x="21600" y="21600"/>
                    <a:pt x="21600" y="21600"/>
                  </a:cubicBezTo>
                  <a:close/>
                </a:path>
              </a:pathLst>
            </a:custGeom>
            <a:solidFill>
              <a:schemeClr val="accent2"/>
            </a:solidFill>
            <a:ln w="12700" cap="flat">
              <a:noFill/>
              <a:miter lim="400000"/>
            </a:ln>
            <a:effectLst/>
          </p:spPr>
          <p:txBody>
            <a:bodyPr wrap="square" lIns="38100" tIns="38100" rIns="38100" bIns="38100" numCol="1" anchor="ctr">
              <a:noAutofit/>
            </a:bodyP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grpSp>
      <p:grpSp>
        <p:nvGrpSpPr>
          <p:cNvPr id="9" name="Group 24"/>
          <p:cNvGrpSpPr/>
          <p:nvPr/>
        </p:nvGrpSpPr>
        <p:grpSpPr>
          <a:xfrm>
            <a:off x="1165447" y="4119786"/>
            <a:ext cx="2890356" cy="645054"/>
            <a:chOff x="1545760" y="4457519"/>
            <a:chExt cx="3853808" cy="860072"/>
          </a:xfrm>
        </p:grpSpPr>
        <p:sp>
          <p:nvSpPr>
            <p:cNvPr id="22" name="Shape 548"/>
            <p:cNvSpPr/>
            <p:nvPr/>
          </p:nvSpPr>
          <p:spPr>
            <a:xfrm>
              <a:off x="1545760" y="4671632"/>
              <a:ext cx="3336278" cy="6443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cubicBezTo>
                    <a:pt x="21600" y="21600"/>
                    <a:pt x="0" y="21600"/>
                    <a:pt x="0" y="21600"/>
                  </a:cubicBezTo>
                  <a:close/>
                </a:path>
              </a:pathLst>
            </a:custGeom>
            <a:solidFill>
              <a:schemeClr val="accent2"/>
            </a:solidFill>
            <a:ln w="12700" cap="flat">
              <a:noFill/>
              <a:miter lim="400000"/>
            </a:ln>
            <a:effectLst/>
          </p:spPr>
          <p:txBody>
            <a:bodyPr wrap="square" lIns="38100" tIns="38100" rIns="38100" bIns="38100" numCol="1" anchor="ctr">
              <a:noAutofit/>
            </a:bodyP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sp>
          <p:nvSpPr>
            <p:cNvPr id="23" name="Shape 549"/>
            <p:cNvSpPr/>
            <p:nvPr/>
          </p:nvSpPr>
          <p:spPr>
            <a:xfrm>
              <a:off x="4883415" y="4457519"/>
              <a:ext cx="516153" cy="8600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603"/>
                  </a:lnTo>
                  <a:lnTo>
                    <a:pt x="18808" y="0"/>
                  </a:lnTo>
                  <a:lnTo>
                    <a:pt x="0" y="5417"/>
                  </a:lnTo>
                  <a:cubicBezTo>
                    <a:pt x="0" y="5417"/>
                    <a:pt x="0" y="21600"/>
                    <a:pt x="0" y="21600"/>
                  </a:cubicBezTo>
                  <a:close/>
                </a:path>
              </a:pathLst>
            </a:custGeom>
            <a:solidFill>
              <a:schemeClr val="accent2"/>
            </a:solidFill>
            <a:ln w="12700" cap="flat">
              <a:noFill/>
              <a:miter lim="400000"/>
            </a:ln>
            <a:effectLst/>
          </p:spPr>
          <p:txBody>
            <a:bodyPr wrap="square" lIns="38100" tIns="38100" rIns="38100" bIns="38100" numCol="1" anchor="ctr">
              <a:noAutofit/>
            </a:bodyP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grpSp>
      <p:sp>
        <p:nvSpPr>
          <p:cNvPr id="24" name="Shape 558"/>
          <p:cNvSpPr/>
          <p:nvPr/>
        </p:nvSpPr>
        <p:spPr>
          <a:xfrm>
            <a:off x="1166031" y="2274352"/>
            <a:ext cx="147920" cy="140162"/>
          </a:xfrm>
          <a:prstGeom prst="rect">
            <a:avLst/>
          </a:prstGeom>
          <a:solidFill>
            <a:schemeClr val="accent1"/>
          </a:solidFill>
          <a:ln w="12700" cap="flat">
            <a:noFill/>
            <a:miter lim="400000"/>
          </a:ln>
          <a:effectLst/>
        </p:spPr>
        <p:txBody>
          <a:bodyPr wrap="square" lIns="38100" tIns="38100" rIns="38100" bIns="38100" numCol="1" anchor="ctr">
            <a:noAutofit/>
          </a:bodyP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sp>
        <p:nvSpPr>
          <p:cNvPr id="25" name="Shape 562"/>
          <p:cNvSpPr/>
          <p:nvPr/>
        </p:nvSpPr>
        <p:spPr>
          <a:xfrm>
            <a:off x="1166031" y="3345507"/>
            <a:ext cx="147920" cy="140162"/>
          </a:xfrm>
          <a:prstGeom prst="rect">
            <a:avLst/>
          </a:prstGeom>
          <a:solidFill>
            <a:schemeClr val="accent1"/>
          </a:solidFill>
          <a:ln w="12700" cap="flat">
            <a:noFill/>
            <a:miter lim="400000"/>
          </a:ln>
          <a:effectLst/>
        </p:spPr>
        <p:txBody>
          <a:bodyPr wrap="square" lIns="38100" tIns="38100" rIns="38100" bIns="38100" numCol="1" anchor="ctr">
            <a:noAutofit/>
          </a:bodyP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sp>
        <p:nvSpPr>
          <p:cNvPr id="26" name="Shape 566"/>
          <p:cNvSpPr/>
          <p:nvPr/>
        </p:nvSpPr>
        <p:spPr>
          <a:xfrm>
            <a:off x="1166031" y="4465855"/>
            <a:ext cx="147920" cy="140162"/>
          </a:xfrm>
          <a:prstGeom prst="rect">
            <a:avLst/>
          </a:prstGeom>
          <a:solidFill>
            <a:schemeClr val="accent1"/>
          </a:solidFill>
          <a:ln w="12700" cap="flat">
            <a:noFill/>
            <a:miter lim="400000"/>
          </a:ln>
          <a:effectLst/>
        </p:spPr>
        <p:txBody>
          <a:bodyPr wrap="square" lIns="38100" tIns="38100" rIns="38100" bIns="38100" numCol="1" anchor="ctr">
            <a:noAutofit/>
          </a:bodyP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sp>
        <p:nvSpPr>
          <p:cNvPr id="27" name="Shape 568"/>
          <p:cNvSpPr/>
          <p:nvPr/>
        </p:nvSpPr>
        <p:spPr>
          <a:xfrm>
            <a:off x="7820604" y="2274352"/>
            <a:ext cx="147920" cy="140162"/>
          </a:xfrm>
          <a:prstGeom prst="rect">
            <a:avLst/>
          </a:prstGeom>
          <a:solidFill>
            <a:schemeClr val="accent1"/>
          </a:solidFill>
          <a:ln w="12700" cap="flat">
            <a:noFill/>
            <a:miter lim="400000"/>
          </a:ln>
          <a:effectLst/>
        </p:spPr>
        <p:txBody>
          <a:bodyPr wrap="square" lIns="38100" tIns="38100" rIns="38100" bIns="38100" numCol="1" anchor="ctr">
            <a:noAutofit/>
          </a:bodyP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sp>
        <p:nvSpPr>
          <p:cNvPr id="28" name="Shape 572"/>
          <p:cNvSpPr/>
          <p:nvPr/>
        </p:nvSpPr>
        <p:spPr>
          <a:xfrm>
            <a:off x="7820604" y="3345507"/>
            <a:ext cx="147920" cy="140162"/>
          </a:xfrm>
          <a:prstGeom prst="rect">
            <a:avLst/>
          </a:prstGeom>
          <a:solidFill>
            <a:schemeClr val="accent1"/>
          </a:solidFill>
          <a:ln w="12700" cap="flat">
            <a:noFill/>
            <a:miter lim="400000"/>
          </a:ln>
          <a:effectLst/>
        </p:spPr>
        <p:txBody>
          <a:bodyPr wrap="square" lIns="38100" tIns="38100" rIns="38100" bIns="38100" numCol="1" anchor="ctr">
            <a:noAutofit/>
          </a:bodyP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sp>
        <p:nvSpPr>
          <p:cNvPr id="29" name="Shape 576"/>
          <p:cNvSpPr/>
          <p:nvPr/>
        </p:nvSpPr>
        <p:spPr>
          <a:xfrm>
            <a:off x="7820604" y="4465855"/>
            <a:ext cx="147920" cy="140162"/>
          </a:xfrm>
          <a:prstGeom prst="rect">
            <a:avLst/>
          </a:prstGeom>
          <a:solidFill>
            <a:schemeClr val="accent1"/>
          </a:solidFill>
          <a:ln w="12700" cap="flat">
            <a:noFill/>
            <a:miter lim="400000"/>
          </a:ln>
          <a:effectLst/>
        </p:spPr>
        <p:txBody>
          <a:bodyPr wrap="square" lIns="38100" tIns="38100" rIns="38100" bIns="38100" numCol="1" anchor="ctr">
            <a:noAutofit/>
          </a:bodyP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sp>
        <p:nvSpPr>
          <p:cNvPr id="31" name="Title 1"/>
          <p:cNvSpPr txBox="1">
            <a:spLocks/>
          </p:cNvSpPr>
          <p:nvPr/>
        </p:nvSpPr>
        <p:spPr>
          <a:xfrm>
            <a:off x="857881" y="1057450"/>
            <a:ext cx="421817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Why use Docker – Advantages</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Text Placeholder 12"/>
          <p:cNvSpPr txBox="1">
            <a:spLocks/>
          </p:cNvSpPr>
          <p:nvPr/>
        </p:nvSpPr>
        <p:spPr>
          <a:xfrm>
            <a:off x="1506315" y="2235880"/>
            <a:ext cx="1959184" cy="287177"/>
          </a:xfrm>
          <a:prstGeom prst="rect">
            <a:avLst/>
          </a:prstGeom>
        </p:spPr>
        <p:txBody>
          <a:bodyPr lIns="0" rIns="0">
            <a:normAutofit fontScale="92500"/>
          </a:bodyPr>
          <a:lstStyle>
            <a:lvl1pPr marL="0" indent="0" algn="l" defTabSz="914400" rtl="0" eaLnBrk="1" latinLnBrk="0" hangingPunct="1">
              <a:spcBef>
                <a:spcPct val="20000"/>
              </a:spcBef>
              <a:buFont typeface="Arial"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Simplifying Configuration</a:t>
            </a:r>
            <a:endParaRPr lang="en-GB"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Text Placeholder 12"/>
          <p:cNvSpPr txBox="1">
            <a:spLocks/>
          </p:cNvSpPr>
          <p:nvPr/>
        </p:nvSpPr>
        <p:spPr>
          <a:xfrm>
            <a:off x="1506315" y="3303291"/>
            <a:ext cx="1959184" cy="287177"/>
          </a:xfrm>
          <a:prstGeom prst="rect">
            <a:avLst/>
          </a:prstGeom>
        </p:spPr>
        <p:txBody>
          <a:bodyPr lIns="0" rIns="0">
            <a:normAutofit fontScale="92500"/>
          </a:bodyPr>
          <a:lstStyle>
            <a:lvl1pPr marL="0" indent="0" algn="l" defTabSz="914400" rtl="0" eaLnBrk="1" latinLnBrk="0" hangingPunct="1">
              <a:spcBef>
                <a:spcPct val="20000"/>
              </a:spcBef>
              <a:buFont typeface="Arial"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Code pipeline management</a:t>
            </a:r>
            <a:endParaRPr lang="en-GB"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Text Placeholder 12"/>
          <p:cNvSpPr txBox="1">
            <a:spLocks/>
          </p:cNvSpPr>
          <p:nvPr/>
        </p:nvSpPr>
        <p:spPr>
          <a:xfrm>
            <a:off x="1506315" y="4413772"/>
            <a:ext cx="1959184" cy="287177"/>
          </a:xfrm>
          <a:prstGeom prst="rect">
            <a:avLst/>
          </a:prstGeom>
        </p:spPr>
        <p:txBody>
          <a:bodyPr lIns="0" rIns="0">
            <a:normAutofit/>
          </a:bodyPr>
          <a:lstStyle>
            <a:lvl1pPr marL="0" indent="0" algn="l" defTabSz="914400" rtl="0" eaLnBrk="1" latinLnBrk="0" hangingPunct="1">
              <a:spcBef>
                <a:spcPct val="20000"/>
              </a:spcBef>
              <a:buFont typeface="Arial"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Developer Productivity</a:t>
            </a:r>
            <a:endParaRPr lang="en-GB"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Text Placeholder 12"/>
          <p:cNvSpPr txBox="1">
            <a:spLocks/>
          </p:cNvSpPr>
          <p:nvPr/>
        </p:nvSpPr>
        <p:spPr>
          <a:xfrm>
            <a:off x="5666330" y="2235880"/>
            <a:ext cx="1959184" cy="287177"/>
          </a:xfrm>
          <a:prstGeom prst="rect">
            <a:avLst/>
          </a:prstGeom>
        </p:spPr>
        <p:txBody>
          <a:bodyPr lIns="0" rIns="0">
            <a:normAutofit/>
          </a:bodyPr>
          <a:lstStyle>
            <a:lvl1pPr marL="0" indent="0" algn="r" defTabSz="914400" rtl="0" eaLnBrk="1" latinLnBrk="0" hangingPunct="1">
              <a:spcBef>
                <a:spcPct val="20000"/>
              </a:spcBef>
              <a:buFont typeface="Arial"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App Isolation</a:t>
            </a:r>
            <a:endParaRPr lang="en-GB"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Text Placeholder 12"/>
          <p:cNvSpPr txBox="1">
            <a:spLocks/>
          </p:cNvSpPr>
          <p:nvPr/>
        </p:nvSpPr>
        <p:spPr>
          <a:xfrm>
            <a:off x="5666330" y="3303291"/>
            <a:ext cx="1959184" cy="287177"/>
          </a:xfrm>
          <a:prstGeom prst="rect">
            <a:avLst/>
          </a:prstGeom>
        </p:spPr>
        <p:txBody>
          <a:bodyPr lIns="0" rIns="0">
            <a:normAutofit/>
          </a:bodyPr>
          <a:lstStyle>
            <a:lvl1pPr marL="0" indent="0" algn="r" defTabSz="914400" rtl="0" eaLnBrk="1" latinLnBrk="0" hangingPunct="1">
              <a:spcBef>
                <a:spcPct val="20000"/>
              </a:spcBef>
              <a:buFont typeface="Arial"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altLang="zh-CN" sz="1200" b="1" dirty="0">
                <a:solidFill>
                  <a:schemeClr val="tx1">
                    <a:lumMod val="75000"/>
                    <a:lumOff val="25000"/>
                  </a:schemeClr>
                </a:solidFill>
                <a:latin typeface="微软雅黑" panose="020B0503020204020204" pitchFamily="34" charset="-122"/>
                <a:ea typeface="微软雅黑" panose="020B0503020204020204" pitchFamily="34" charset="-122"/>
              </a:rPr>
              <a:t>Server Consolidation</a:t>
            </a:r>
          </a:p>
        </p:txBody>
      </p:sp>
      <p:sp>
        <p:nvSpPr>
          <p:cNvPr id="38" name="Text Placeholder 12"/>
          <p:cNvSpPr txBox="1">
            <a:spLocks/>
          </p:cNvSpPr>
          <p:nvPr/>
        </p:nvSpPr>
        <p:spPr>
          <a:xfrm>
            <a:off x="5666328" y="4413772"/>
            <a:ext cx="1959184" cy="287177"/>
          </a:xfrm>
          <a:prstGeom prst="rect">
            <a:avLst/>
          </a:prstGeom>
        </p:spPr>
        <p:txBody>
          <a:bodyPr lIns="0" rIns="0">
            <a:normAutofit/>
          </a:bodyPr>
          <a:lstStyle>
            <a:lvl1pPr marL="0" indent="0" algn="r" defTabSz="914400" rtl="0" eaLnBrk="1" latinLnBrk="0" hangingPunct="1">
              <a:spcBef>
                <a:spcPct val="20000"/>
              </a:spcBef>
              <a:buFont typeface="Arial"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Debugging Capabilities</a:t>
            </a:r>
            <a:endParaRPr lang="en-GB"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2" name="组合 51"/>
          <p:cNvGrpSpPr/>
          <p:nvPr/>
        </p:nvGrpSpPr>
        <p:grpSpPr>
          <a:xfrm>
            <a:off x="3573027" y="2430027"/>
            <a:ext cx="1997947" cy="1997946"/>
            <a:chOff x="3566899" y="1605909"/>
            <a:chExt cx="1997947" cy="1997946"/>
          </a:xfrm>
        </p:grpSpPr>
        <p:sp>
          <p:nvSpPr>
            <p:cNvPr id="30" name="Shape 551"/>
            <p:cNvSpPr/>
            <p:nvPr/>
          </p:nvSpPr>
          <p:spPr>
            <a:xfrm>
              <a:off x="3566899" y="1605909"/>
              <a:ext cx="1997947" cy="19979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sp>
          <p:nvSpPr>
            <p:cNvPr id="45" name="椭圆 44"/>
            <p:cNvSpPr/>
            <p:nvPr/>
          </p:nvSpPr>
          <p:spPr>
            <a:xfrm>
              <a:off x="3699991" y="1747171"/>
              <a:ext cx="1728790" cy="17287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err="1">
                  <a:solidFill>
                    <a:schemeClr val="accent1"/>
                  </a:solidFill>
                  <a:latin typeface="微软雅黑" panose="020B0503020204020204" pitchFamily="34" charset="-122"/>
                  <a:ea typeface="微软雅黑" panose="020B0503020204020204" pitchFamily="34" charset="-122"/>
                </a:rPr>
                <a:t>Docker</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grpSp>
      <p:pic>
        <p:nvPicPr>
          <p:cNvPr id="46" name="Picture 38"/>
          <p:cNvPicPr/>
          <p:nvPr/>
        </p:nvPicPr>
        <p:blipFill>
          <a:blip r:embed="rId3" cstate="print"/>
          <a:srcRect/>
          <a:stretch>
            <a:fillRect/>
          </a:stretch>
        </p:blipFill>
        <p:spPr bwMode="auto">
          <a:xfrm>
            <a:off x="7092280" y="857251"/>
            <a:ext cx="2051720" cy="622004"/>
          </a:xfrm>
          <a:prstGeom prst="rect">
            <a:avLst/>
          </a:prstGeom>
          <a:noFill/>
          <a:ln w="9525">
            <a:noFill/>
            <a:miter lim="800000"/>
            <a:headEnd/>
            <a:tailEnd/>
          </a:ln>
        </p:spPr>
      </p:pic>
    </p:spTree>
    <p:extLst>
      <p:ext uri="{BB962C8B-B14F-4D97-AF65-F5344CB8AC3E}">
        <p14:creationId xmlns:p14="http://schemas.microsoft.com/office/powerpoint/2010/main" val="1391968067"/>
      </p:ext>
    </p:extLst>
  </p:cSld>
  <p:clrMapOvr>
    <a:masterClrMapping/>
  </p:clrMapOvr>
  <p:transition spd="slow" advTm="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Shape 1"/>
          <p:cNvSpPr txBox="1"/>
          <p:nvPr/>
        </p:nvSpPr>
        <p:spPr>
          <a:xfrm>
            <a:off x="574560" y="914490"/>
            <a:ext cx="8000640" cy="799740"/>
          </a:xfrm>
          <a:prstGeom prst="rect">
            <a:avLst/>
          </a:prstGeom>
          <a:noFill/>
          <a:ln>
            <a:noFill/>
          </a:ln>
        </p:spPr>
        <p:txBody>
          <a:bodyPr lIns="0" tIns="0" rIns="0" bIns="0" anchor="ctr">
            <a:noAutofit/>
          </a:bodyPr>
          <a:lstStyle/>
          <a:p>
            <a:r>
              <a:rPr lang="en-US" sz="2700" spc="-1">
                <a:solidFill>
                  <a:srgbClr val="000000"/>
                </a:solidFill>
                <a:latin typeface="Arial"/>
              </a:rPr>
              <a:t>Deploy Reliability and Consistently</a:t>
            </a:r>
          </a:p>
        </p:txBody>
      </p:sp>
      <p:pic>
        <p:nvPicPr>
          <p:cNvPr id="110" name="Picture 109"/>
          <p:cNvPicPr/>
          <p:nvPr/>
        </p:nvPicPr>
        <p:blipFill>
          <a:blip r:embed="rId2"/>
          <a:stretch/>
        </p:blipFill>
        <p:spPr>
          <a:xfrm>
            <a:off x="810000" y="1962900"/>
            <a:ext cx="7330230" cy="3151710"/>
          </a:xfrm>
          <a:prstGeom prst="rect">
            <a:avLst/>
          </a:prstGeom>
          <a:ln>
            <a:noFill/>
          </a:ln>
        </p:spPr>
      </p:pic>
    </p:spTree>
    <p:extLst>
      <p:ext uri="{BB962C8B-B14F-4D97-AF65-F5344CB8AC3E}">
        <p14:creationId xmlns:p14="http://schemas.microsoft.com/office/powerpoint/2010/main" val="737699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Shape 1"/>
          <p:cNvSpPr txBox="1"/>
          <p:nvPr/>
        </p:nvSpPr>
        <p:spPr>
          <a:xfrm>
            <a:off x="574560" y="914490"/>
            <a:ext cx="8000640" cy="799740"/>
          </a:xfrm>
          <a:prstGeom prst="rect">
            <a:avLst/>
          </a:prstGeom>
          <a:noFill/>
          <a:ln>
            <a:noFill/>
          </a:ln>
        </p:spPr>
        <p:txBody>
          <a:bodyPr lIns="0" tIns="0" rIns="0" bIns="0" anchor="ctr">
            <a:noAutofit/>
          </a:bodyPr>
          <a:lstStyle/>
          <a:p>
            <a:r>
              <a:rPr lang="en-US" sz="2700" spc="-1">
                <a:solidFill>
                  <a:srgbClr val="000000"/>
                </a:solidFill>
                <a:latin typeface="Arial"/>
              </a:rPr>
              <a:t>Deploy Efficiently</a:t>
            </a:r>
          </a:p>
        </p:txBody>
      </p:sp>
      <p:pic>
        <p:nvPicPr>
          <p:cNvPr id="112" name="Picture 111"/>
          <p:cNvPicPr/>
          <p:nvPr/>
        </p:nvPicPr>
        <p:blipFill>
          <a:blip r:embed="rId2"/>
          <a:stretch/>
        </p:blipFill>
        <p:spPr>
          <a:xfrm>
            <a:off x="523800" y="2184300"/>
            <a:ext cx="7691490" cy="2722950"/>
          </a:xfrm>
          <a:prstGeom prst="rect">
            <a:avLst/>
          </a:prstGeom>
          <a:ln>
            <a:noFill/>
          </a:ln>
        </p:spPr>
      </p:pic>
    </p:spTree>
    <p:extLst>
      <p:ext uri="{BB962C8B-B14F-4D97-AF65-F5344CB8AC3E}">
        <p14:creationId xmlns:p14="http://schemas.microsoft.com/office/powerpoint/2010/main" val="1031354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857880" y="1057450"/>
            <a:ext cx="537030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Why use Docker – Docker in Test</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Picture 3"/>
          <p:cNvPicPr/>
          <p:nvPr/>
        </p:nvPicPr>
        <p:blipFill>
          <a:blip r:embed="rId3" cstate="print"/>
          <a:srcRect/>
          <a:stretch>
            <a:fillRect/>
          </a:stretch>
        </p:blipFill>
        <p:spPr bwMode="auto">
          <a:xfrm>
            <a:off x="755577" y="1916832"/>
            <a:ext cx="7848872" cy="3240360"/>
          </a:xfrm>
          <a:prstGeom prst="rect">
            <a:avLst/>
          </a:prstGeom>
          <a:noFill/>
          <a:ln w="9525">
            <a:noFill/>
            <a:miter lim="800000"/>
            <a:headEnd/>
            <a:tailEnd/>
          </a:ln>
        </p:spPr>
      </p:pic>
      <p:pic>
        <p:nvPicPr>
          <p:cNvPr id="5" name="Picture 38"/>
          <p:cNvPicPr/>
          <p:nvPr/>
        </p:nvPicPr>
        <p:blipFill>
          <a:blip r:embed="rId4" cstate="print"/>
          <a:srcRect/>
          <a:stretch>
            <a:fillRect/>
          </a:stretch>
        </p:blipFill>
        <p:spPr bwMode="auto">
          <a:xfrm>
            <a:off x="7092280" y="857251"/>
            <a:ext cx="2051720" cy="622004"/>
          </a:xfrm>
          <a:prstGeom prst="rect">
            <a:avLst/>
          </a:prstGeom>
          <a:noFill/>
          <a:ln w="9525">
            <a:noFill/>
            <a:miter lim="800000"/>
            <a:headEnd/>
            <a:tailEnd/>
          </a:ln>
        </p:spPr>
      </p:pic>
      <p:sp>
        <p:nvSpPr>
          <p:cNvPr id="7" name="TextBox 6"/>
          <p:cNvSpPr txBox="1"/>
          <p:nvPr/>
        </p:nvSpPr>
        <p:spPr>
          <a:xfrm>
            <a:off x="3995937" y="2276873"/>
            <a:ext cx="1007007" cy="276999"/>
          </a:xfrm>
          <a:prstGeom prst="rect">
            <a:avLst/>
          </a:prstGeom>
          <a:solidFill>
            <a:schemeClr val="accent1"/>
          </a:solidFill>
        </p:spPr>
        <p:txBody>
          <a:bodyPr wrap="none"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Test scripts</a:t>
            </a:r>
            <a:endParaRPr lang="en-US" sz="1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9564831"/>
      </p:ext>
    </p:extLst>
  </p:cSld>
  <p:clrMapOvr>
    <a:masterClrMapping/>
  </p:clrMapOvr>
  <p:transition spd="slow" advTm="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Docker container—developer viewpoint</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431" y="1687334"/>
            <a:ext cx="6815138" cy="2435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7801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21D365-5834-620E-AFF1-3A18EADA6099}"/>
              </a:ext>
            </a:extLst>
          </p:cNvPr>
          <p:cNvSpPr>
            <a:spLocks noGrp="1"/>
          </p:cNvSpPr>
          <p:nvPr>
            <p:ph type="title"/>
          </p:nvPr>
        </p:nvSpPr>
        <p:spPr>
          <a:xfrm>
            <a:off x="457200" y="92077"/>
            <a:ext cx="8229600" cy="976436"/>
          </a:xfrm>
        </p:spPr>
        <p:txBody>
          <a:bodyPr/>
          <a:lstStyle/>
          <a:p>
            <a:r>
              <a:rPr lang="en-US" dirty="0"/>
              <a:t>Challenges</a:t>
            </a:r>
          </a:p>
        </p:txBody>
      </p:sp>
      <p:pic>
        <p:nvPicPr>
          <p:cNvPr id="4" name="Picture 3">
            <a:extLst>
              <a:ext uri="{FF2B5EF4-FFF2-40B4-BE49-F238E27FC236}">
                <a16:creationId xmlns:a16="http://schemas.microsoft.com/office/drawing/2014/main" id="{046B5B5B-9DF6-D134-78D9-13C9B98714DD}"/>
              </a:ext>
            </a:extLst>
          </p:cNvPr>
          <p:cNvPicPr>
            <a:picLocks noChangeAspect="1"/>
          </p:cNvPicPr>
          <p:nvPr/>
        </p:nvPicPr>
        <p:blipFill>
          <a:blip r:embed="rId2"/>
          <a:stretch>
            <a:fillRect/>
          </a:stretch>
        </p:blipFill>
        <p:spPr>
          <a:xfrm>
            <a:off x="457200" y="1185574"/>
            <a:ext cx="8229600" cy="3806190"/>
          </a:xfrm>
          <a:prstGeom prst="rect">
            <a:avLst/>
          </a:prstGeom>
          <a:noFill/>
        </p:spPr>
      </p:pic>
    </p:spTree>
    <p:extLst>
      <p:ext uri="{BB962C8B-B14F-4D97-AF65-F5344CB8AC3E}">
        <p14:creationId xmlns:p14="http://schemas.microsoft.com/office/powerpoint/2010/main" val="19994895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7DD1FD8-7A7C-E1A3-8EBD-B801F5C90616}"/>
              </a:ext>
            </a:extLst>
          </p:cNvPr>
          <p:cNvSpPr>
            <a:spLocks noGrp="1"/>
          </p:cNvSpPr>
          <p:nvPr>
            <p:ph type="title"/>
          </p:nvPr>
        </p:nvSpPr>
        <p:spPr>
          <a:xfrm>
            <a:off x="457200" y="92076"/>
            <a:ext cx="8229600" cy="798321"/>
          </a:xfrm>
        </p:spPr>
        <p:txBody>
          <a:bodyPr/>
          <a:lstStyle/>
          <a:p>
            <a:r>
              <a:rPr lang="en-US" dirty="0"/>
              <a:t>Administrative Benefits</a:t>
            </a:r>
          </a:p>
        </p:txBody>
      </p:sp>
      <p:pic>
        <p:nvPicPr>
          <p:cNvPr id="4" name="Picture 3">
            <a:extLst>
              <a:ext uri="{FF2B5EF4-FFF2-40B4-BE49-F238E27FC236}">
                <a16:creationId xmlns:a16="http://schemas.microsoft.com/office/drawing/2014/main" id="{22017933-DE49-76C0-8AB0-693495D42588}"/>
              </a:ext>
            </a:extLst>
          </p:cNvPr>
          <p:cNvPicPr>
            <a:picLocks noChangeAspect="1"/>
          </p:cNvPicPr>
          <p:nvPr/>
        </p:nvPicPr>
        <p:blipFill>
          <a:blip r:embed="rId2"/>
          <a:stretch>
            <a:fillRect/>
          </a:stretch>
        </p:blipFill>
        <p:spPr>
          <a:xfrm>
            <a:off x="580490" y="1247424"/>
            <a:ext cx="8229600" cy="3477006"/>
          </a:xfrm>
          <a:prstGeom prst="rect">
            <a:avLst/>
          </a:prstGeom>
          <a:noFill/>
        </p:spPr>
      </p:pic>
    </p:spTree>
    <p:extLst>
      <p:ext uri="{BB962C8B-B14F-4D97-AF65-F5344CB8AC3E}">
        <p14:creationId xmlns:p14="http://schemas.microsoft.com/office/powerpoint/2010/main" val="4197800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B780774-5C6F-0FF6-9851-91C1272619F0}"/>
              </a:ext>
            </a:extLst>
          </p:cNvPr>
          <p:cNvSpPr>
            <a:spLocks noGrp="1"/>
          </p:cNvSpPr>
          <p:nvPr>
            <p:ph type="title"/>
          </p:nvPr>
        </p:nvSpPr>
        <p:spPr>
          <a:xfrm>
            <a:off x="457200" y="92076"/>
            <a:ext cx="8229600" cy="781227"/>
          </a:xfrm>
        </p:spPr>
        <p:txBody>
          <a:bodyPr/>
          <a:lstStyle/>
          <a:p>
            <a:r>
              <a:rPr lang="en-US" dirty="0"/>
              <a:t>Docker Code Deployment</a:t>
            </a:r>
          </a:p>
        </p:txBody>
      </p:sp>
      <p:pic>
        <p:nvPicPr>
          <p:cNvPr id="4" name="Picture 3">
            <a:extLst>
              <a:ext uri="{FF2B5EF4-FFF2-40B4-BE49-F238E27FC236}">
                <a16:creationId xmlns:a16="http://schemas.microsoft.com/office/drawing/2014/main" id="{67818746-5DD9-192A-94F8-386C24E13338}"/>
              </a:ext>
            </a:extLst>
          </p:cNvPr>
          <p:cNvPicPr>
            <a:picLocks noChangeAspect="1"/>
          </p:cNvPicPr>
          <p:nvPr/>
        </p:nvPicPr>
        <p:blipFill>
          <a:blip r:embed="rId2"/>
          <a:stretch>
            <a:fillRect/>
          </a:stretch>
        </p:blipFill>
        <p:spPr>
          <a:xfrm>
            <a:off x="631861" y="1101267"/>
            <a:ext cx="8229600" cy="3909060"/>
          </a:xfrm>
          <a:prstGeom prst="rect">
            <a:avLst/>
          </a:prstGeom>
          <a:noFill/>
        </p:spPr>
      </p:pic>
    </p:spTree>
    <p:extLst>
      <p:ext uri="{BB962C8B-B14F-4D97-AF65-F5344CB8AC3E}">
        <p14:creationId xmlns:p14="http://schemas.microsoft.com/office/powerpoint/2010/main" val="26400806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19F239A-CB8A-D0F1-68D2-6FE9167F4008}"/>
              </a:ext>
            </a:extLst>
          </p:cNvPr>
          <p:cNvSpPr>
            <a:spLocks noGrp="1"/>
          </p:cNvSpPr>
          <p:nvPr>
            <p:ph type="title"/>
          </p:nvPr>
        </p:nvSpPr>
        <p:spPr>
          <a:xfrm>
            <a:off x="457200" y="92076"/>
            <a:ext cx="8229600" cy="904517"/>
          </a:xfrm>
        </p:spPr>
        <p:txBody>
          <a:bodyPr/>
          <a:lstStyle/>
          <a:p>
            <a:r>
              <a:rPr lang="en-US" dirty="0"/>
              <a:t>Docker Technical Details</a:t>
            </a:r>
          </a:p>
        </p:txBody>
      </p:sp>
      <p:pic>
        <p:nvPicPr>
          <p:cNvPr id="4" name="Picture 3">
            <a:extLst>
              <a:ext uri="{FF2B5EF4-FFF2-40B4-BE49-F238E27FC236}">
                <a16:creationId xmlns:a16="http://schemas.microsoft.com/office/drawing/2014/main" id="{ED60EAFA-D8CF-9E65-2280-6098ED48694F}"/>
              </a:ext>
            </a:extLst>
          </p:cNvPr>
          <p:cNvPicPr>
            <a:picLocks noChangeAspect="1"/>
          </p:cNvPicPr>
          <p:nvPr/>
        </p:nvPicPr>
        <p:blipFill>
          <a:blip r:embed="rId2"/>
          <a:stretch>
            <a:fillRect/>
          </a:stretch>
        </p:blipFill>
        <p:spPr>
          <a:xfrm>
            <a:off x="611313" y="996593"/>
            <a:ext cx="8229600" cy="3703320"/>
          </a:xfrm>
          <a:prstGeom prst="rect">
            <a:avLst/>
          </a:prstGeom>
          <a:noFill/>
        </p:spPr>
      </p:pic>
    </p:spTree>
    <p:extLst>
      <p:ext uri="{BB962C8B-B14F-4D97-AF65-F5344CB8AC3E}">
        <p14:creationId xmlns:p14="http://schemas.microsoft.com/office/powerpoint/2010/main" val="1903657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CFB38-7C71-CA0E-CAE8-317C271B93EB}"/>
              </a:ext>
            </a:extLst>
          </p:cNvPr>
          <p:cNvSpPr>
            <a:spLocks noGrp="1"/>
          </p:cNvSpPr>
          <p:nvPr>
            <p:ph type="title"/>
          </p:nvPr>
        </p:nvSpPr>
        <p:spPr>
          <a:xfrm>
            <a:off x="457200" y="92076"/>
            <a:ext cx="8229600" cy="740131"/>
          </a:xfrm>
        </p:spPr>
        <p:txBody>
          <a:bodyPr>
            <a:normAutofit/>
          </a:bodyPr>
          <a:lstStyle/>
          <a:p>
            <a:r>
              <a:rPr lang="en-IN" sz="3200" dirty="0"/>
              <a:t>Comparison between VMS vs Containers</a:t>
            </a:r>
          </a:p>
        </p:txBody>
      </p:sp>
      <p:pic>
        <p:nvPicPr>
          <p:cNvPr id="4" name="Picture 3">
            <a:extLst>
              <a:ext uri="{FF2B5EF4-FFF2-40B4-BE49-F238E27FC236}">
                <a16:creationId xmlns:a16="http://schemas.microsoft.com/office/drawing/2014/main" id="{1DDC95A3-C4ED-5083-A79E-DF7221622363}"/>
              </a:ext>
            </a:extLst>
          </p:cNvPr>
          <p:cNvPicPr>
            <a:picLocks noChangeAspect="1"/>
          </p:cNvPicPr>
          <p:nvPr/>
        </p:nvPicPr>
        <p:blipFill>
          <a:blip r:embed="rId2"/>
          <a:stretch>
            <a:fillRect/>
          </a:stretch>
        </p:blipFill>
        <p:spPr>
          <a:xfrm>
            <a:off x="585787" y="1547812"/>
            <a:ext cx="7972425" cy="3762375"/>
          </a:xfrm>
          <a:prstGeom prst="rect">
            <a:avLst/>
          </a:prstGeom>
        </p:spPr>
      </p:pic>
    </p:spTree>
    <p:extLst>
      <p:ext uri="{BB962C8B-B14F-4D97-AF65-F5344CB8AC3E}">
        <p14:creationId xmlns:p14="http://schemas.microsoft.com/office/powerpoint/2010/main" val="2796924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170FF0-FDD6-7FA4-ACD3-4505568376BC}"/>
              </a:ext>
            </a:extLst>
          </p:cNvPr>
          <p:cNvPicPr>
            <a:picLocks noChangeAspect="1"/>
          </p:cNvPicPr>
          <p:nvPr/>
        </p:nvPicPr>
        <p:blipFill>
          <a:blip r:embed="rId2"/>
          <a:stretch>
            <a:fillRect/>
          </a:stretch>
        </p:blipFill>
        <p:spPr>
          <a:xfrm>
            <a:off x="0" y="858506"/>
            <a:ext cx="9144000" cy="5140990"/>
          </a:xfrm>
          <a:prstGeom prst="rect">
            <a:avLst/>
          </a:prstGeom>
        </p:spPr>
      </p:pic>
    </p:spTree>
    <p:extLst>
      <p:ext uri="{BB962C8B-B14F-4D97-AF65-F5344CB8AC3E}">
        <p14:creationId xmlns:p14="http://schemas.microsoft.com/office/powerpoint/2010/main" val="40068091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F5B43A4-AB1E-A6F8-0E91-CE881A529026}"/>
              </a:ext>
            </a:extLst>
          </p:cNvPr>
          <p:cNvSpPr>
            <a:spLocks noGrp="1"/>
          </p:cNvSpPr>
          <p:nvPr>
            <p:ph type="title"/>
          </p:nvPr>
        </p:nvSpPr>
        <p:spPr>
          <a:xfrm>
            <a:off x="457200" y="92077"/>
            <a:ext cx="8229600" cy="709308"/>
          </a:xfrm>
        </p:spPr>
        <p:txBody>
          <a:bodyPr>
            <a:normAutofit fontScale="90000"/>
          </a:bodyPr>
          <a:lstStyle/>
          <a:p>
            <a:r>
              <a:rPr lang="en-US" dirty="0"/>
              <a:t>Docker Deployment</a:t>
            </a:r>
          </a:p>
        </p:txBody>
      </p:sp>
      <p:pic>
        <p:nvPicPr>
          <p:cNvPr id="3" name="Picture 2">
            <a:extLst>
              <a:ext uri="{FF2B5EF4-FFF2-40B4-BE49-F238E27FC236}">
                <a16:creationId xmlns:a16="http://schemas.microsoft.com/office/drawing/2014/main" id="{1002FD87-1790-8824-52A2-48A407C5E6AB}"/>
              </a:ext>
            </a:extLst>
          </p:cNvPr>
          <p:cNvPicPr>
            <a:picLocks noChangeAspect="1"/>
          </p:cNvPicPr>
          <p:nvPr/>
        </p:nvPicPr>
        <p:blipFill>
          <a:blip r:embed="rId2"/>
          <a:stretch>
            <a:fillRect/>
          </a:stretch>
        </p:blipFill>
        <p:spPr>
          <a:xfrm>
            <a:off x="457200" y="1133946"/>
            <a:ext cx="8229600" cy="4217670"/>
          </a:xfrm>
          <a:prstGeom prst="rect">
            <a:avLst/>
          </a:prstGeom>
          <a:noFill/>
        </p:spPr>
      </p:pic>
    </p:spTree>
    <p:extLst>
      <p:ext uri="{BB962C8B-B14F-4D97-AF65-F5344CB8AC3E}">
        <p14:creationId xmlns:p14="http://schemas.microsoft.com/office/powerpoint/2010/main" val="32721943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84434C9-5FE1-47DA-AA1E-FBC4CA34D2AF}"/>
              </a:ext>
            </a:extLst>
          </p:cNvPr>
          <p:cNvSpPr>
            <a:spLocks noGrp="1"/>
          </p:cNvSpPr>
          <p:nvPr>
            <p:ph type="title"/>
          </p:nvPr>
        </p:nvSpPr>
        <p:spPr>
          <a:xfrm>
            <a:off x="457200" y="92076"/>
            <a:ext cx="8229600" cy="894243"/>
          </a:xfrm>
        </p:spPr>
        <p:txBody>
          <a:bodyPr/>
          <a:lstStyle/>
          <a:p>
            <a:r>
              <a:rPr lang="en-US" dirty="0"/>
              <a:t>Docker Changes</a:t>
            </a:r>
          </a:p>
        </p:txBody>
      </p:sp>
      <p:pic>
        <p:nvPicPr>
          <p:cNvPr id="3" name="Picture 2">
            <a:extLst>
              <a:ext uri="{FF2B5EF4-FFF2-40B4-BE49-F238E27FC236}">
                <a16:creationId xmlns:a16="http://schemas.microsoft.com/office/drawing/2014/main" id="{16DEF2C1-558C-C929-FCB1-53889F60E9F5}"/>
              </a:ext>
            </a:extLst>
          </p:cNvPr>
          <p:cNvPicPr>
            <a:picLocks noChangeAspect="1"/>
          </p:cNvPicPr>
          <p:nvPr/>
        </p:nvPicPr>
        <p:blipFill>
          <a:blip r:embed="rId2"/>
          <a:stretch>
            <a:fillRect/>
          </a:stretch>
        </p:blipFill>
        <p:spPr>
          <a:xfrm>
            <a:off x="642134" y="1072621"/>
            <a:ext cx="7361435" cy="4122403"/>
          </a:xfrm>
          <a:prstGeom prst="rect">
            <a:avLst/>
          </a:prstGeom>
          <a:noFill/>
        </p:spPr>
      </p:pic>
    </p:spTree>
    <p:extLst>
      <p:ext uri="{BB962C8B-B14F-4D97-AF65-F5344CB8AC3E}">
        <p14:creationId xmlns:p14="http://schemas.microsoft.com/office/powerpoint/2010/main" val="8445182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F8611E3-8B22-E599-4D61-9308C5161C7F}"/>
              </a:ext>
            </a:extLst>
          </p:cNvPr>
          <p:cNvSpPr>
            <a:spLocks noGrp="1"/>
          </p:cNvSpPr>
          <p:nvPr>
            <p:ph type="title"/>
          </p:nvPr>
        </p:nvSpPr>
        <p:spPr>
          <a:xfrm>
            <a:off x="457200" y="92077"/>
            <a:ext cx="8229600" cy="966162"/>
          </a:xfrm>
        </p:spPr>
        <p:txBody>
          <a:bodyPr/>
          <a:lstStyle/>
          <a:p>
            <a:r>
              <a:rPr lang="en-US" dirty="0"/>
              <a:t>Ecosystem Supports</a:t>
            </a:r>
          </a:p>
        </p:txBody>
      </p:sp>
      <p:pic>
        <p:nvPicPr>
          <p:cNvPr id="6" name="Picture 5">
            <a:extLst>
              <a:ext uri="{FF2B5EF4-FFF2-40B4-BE49-F238E27FC236}">
                <a16:creationId xmlns:a16="http://schemas.microsoft.com/office/drawing/2014/main" id="{801D8BB5-93D5-F2A9-0956-3A18DE203B7D}"/>
              </a:ext>
            </a:extLst>
          </p:cNvPr>
          <p:cNvPicPr>
            <a:picLocks noChangeAspect="1"/>
          </p:cNvPicPr>
          <p:nvPr/>
        </p:nvPicPr>
        <p:blipFill>
          <a:blip r:embed="rId2"/>
          <a:stretch>
            <a:fillRect/>
          </a:stretch>
        </p:blipFill>
        <p:spPr>
          <a:xfrm>
            <a:off x="457200" y="1195976"/>
            <a:ext cx="8229600" cy="3600450"/>
          </a:xfrm>
          <a:prstGeom prst="rect">
            <a:avLst/>
          </a:prstGeom>
          <a:noFill/>
        </p:spPr>
      </p:pic>
    </p:spTree>
    <p:extLst>
      <p:ext uri="{BB962C8B-B14F-4D97-AF65-F5344CB8AC3E}">
        <p14:creationId xmlns:p14="http://schemas.microsoft.com/office/powerpoint/2010/main" val="40255831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4730FC6-B2EA-0D87-04F7-5FCCD32278EF}"/>
              </a:ext>
            </a:extLst>
          </p:cNvPr>
          <p:cNvSpPr>
            <a:spLocks noGrp="1"/>
          </p:cNvSpPr>
          <p:nvPr>
            <p:ph type="title"/>
          </p:nvPr>
        </p:nvSpPr>
        <p:spPr>
          <a:xfrm>
            <a:off x="457200" y="92076"/>
            <a:ext cx="8229600" cy="1027807"/>
          </a:xfrm>
        </p:spPr>
        <p:txBody>
          <a:bodyPr/>
          <a:lstStyle/>
          <a:p>
            <a:r>
              <a:rPr lang="en-US" dirty="0"/>
              <a:t>Docker Futures</a:t>
            </a:r>
          </a:p>
        </p:txBody>
      </p:sp>
      <p:pic>
        <p:nvPicPr>
          <p:cNvPr id="3" name="Picture 2">
            <a:extLst>
              <a:ext uri="{FF2B5EF4-FFF2-40B4-BE49-F238E27FC236}">
                <a16:creationId xmlns:a16="http://schemas.microsoft.com/office/drawing/2014/main" id="{45E42D5B-D849-A5B1-B6D4-50668F2D8E37}"/>
              </a:ext>
            </a:extLst>
          </p:cNvPr>
          <p:cNvPicPr>
            <a:picLocks noChangeAspect="1"/>
          </p:cNvPicPr>
          <p:nvPr/>
        </p:nvPicPr>
        <p:blipFill>
          <a:blip r:embed="rId2"/>
          <a:stretch>
            <a:fillRect/>
          </a:stretch>
        </p:blipFill>
        <p:spPr>
          <a:xfrm>
            <a:off x="457200" y="1119883"/>
            <a:ext cx="8229600" cy="3682746"/>
          </a:xfrm>
          <a:prstGeom prst="rect">
            <a:avLst/>
          </a:prstGeom>
          <a:noFill/>
        </p:spPr>
      </p:pic>
    </p:spTree>
    <p:extLst>
      <p:ext uri="{BB962C8B-B14F-4D97-AF65-F5344CB8AC3E}">
        <p14:creationId xmlns:p14="http://schemas.microsoft.com/office/powerpoint/2010/main" val="42058445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10" y="31391"/>
            <a:ext cx="7772220" cy="1028430"/>
          </a:xfrm>
        </p:spPr>
        <p:txBody>
          <a:bodyPr/>
          <a:lstStyle/>
          <a:p>
            <a:r>
              <a:rPr lang="en-US" dirty="0" err="1"/>
              <a:t>Dockerfile</a:t>
            </a:r>
            <a:endParaRPr lang="en-US" dirty="0"/>
          </a:p>
        </p:txBody>
      </p:sp>
      <p:sp>
        <p:nvSpPr>
          <p:cNvPr id="3" name="Content Placeholder 2"/>
          <p:cNvSpPr>
            <a:spLocks noGrp="1"/>
          </p:cNvSpPr>
          <p:nvPr>
            <p:ph idx="1"/>
          </p:nvPr>
        </p:nvSpPr>
        <p:spPr>
          <a:xfrm>
            <a:off x="457110" y="1059821"/>
            <a:ext cx="8229330" cy="2982960"/>
          </a:xfrm>
        </p:spPr>
        <p:txBody>
          <a:bodyPr>
            <a:normAutofit/>
          </a:bodyPr>
          <a:lstStyle/>
          <a:p>
            <a:pPr algn="ctr"/>
            <a:r>
              <a:rPr lang="en-US" sz="2400" dirty="0"/>
              <a:t>It is possible to build your own images reading instructions from a </a:t>
            </a:r>
            <a:r>
              <a:rPr lang="en-US" sz="2400" dirty="0" err="1">
                <a:latin typeface="Consolas" panose="020B0609020204030204" pitchFamily="49" charset="0"/>
              </a:rPr>
              <a:t>Dockerfile</a:t>
            </a:r>
            <a:r>
              <a:rPr lang="en-US" sz="2400" dirty="0"/>
              <a:t> </a:t>
            </a:r>
          </a:p>
        </p:txBody>
      </p:sp>
      <p:sp>
        <p:nvSpPr>
          <p:cNvPr id="7" name="Rectangle 2"/>
          <p:cNvSpPr>
            <a:spLocks noChangeArrowheads="1"/>
          </p:cNvSpPr>
          <p:nvPr/>
        </p:nvSpPr>
        <p:spPr bwMode="auto">
          <a:xfrm>
            <a:off x="1546620" y="2041143"/>
            <a:ext cx="4468090" cy="2001638"/>
          </a:xfrm>
          <a:prstGeom prst="rect">
            <a:avLst/>
          </a:prstGeom>
          <a:solidFill>
            <a:srgbClr val="3F3F3F"/>
          </a:solidFill>
          <a:ln>
            <a:noFill/>
          </a:ln>
          <a:effectLst/>
        </p:spPr>
        <p:txBody>
          <a:bodyPr vert="horz" wrap="square" lIns="91440" tIns="45720" rIns="91440" bIns="45720" numCol="1" anchor="ctr" anchorCtr="0" compatLnSpc="1">
            <a:prstTxWarp prst="textNoShape">
              <a:avLst/>
            </a:prstTxWarp>
            <a:spAutoFit/>
          </a:bodyPr>
          <a:lstStyle/>
          <a:p>
            <a:pPr defTabSz="914378" eaLnBrk="0" fontAlgn="base" hangingPunct="0">
              <a:lnSpc>
                <a:spcPct val="150000"/>
              </a:lnSpc>
              <a:spcBef>
                <a:spcPct val="0"/>
              </a:spcBef>
              <a:spcAft>
                <a:spcPct val="0"/>
              </a:spcAft>
            </a:pPr>
            <a:r>
              <a:rPr lang="en-US" altLang="en-US" sz="1200" dirty="0">
                <a:solidFill>
                  <a:srgbClr val="ECD6B1"/>
                </a:solidFill>
                <a:latin typeface="Consolas" panose="020B0609020204030204" pitchFamily="49" charset="0"/>
              </a:rPr>
              <a:t>FROM</a:t>
            </a:r>
            <a:r>
              <a:rPr lang="en-US" altLang="en-US" sz="1200" dirty="0">
                <a:solidFill>
                  <a:schemeClr val="bg1">
                    <a:lumMod val="85000"/>
                  </a:schemeClr>
                </a:solidFill>
                <a:latin typeface="Consolas" panose="020B0609020204030204" pitchFamily="49" charset="0"/>
              </a:rPr>
              <a:t> centos:7</a:t>
            </a:r>
          </a:p>
          <a:p>
            <a:pPr defTabSz="914378" eaLnBrk="0" fontAlgn="base" hangingPunct="0">
              <a:lnSpc>
                <a:spcPct val="150000"/>
              </a:lnSpc>
              <a:spcBef>
                <a:spcPct val="0"/>
              </a:spcBef>
              <a:spcAft>
                <a:spcPct val="0"/>
              </a:spcAft>
            </a:pPr>
            <a:r>
              <a:rPr lang="en-US" altLang="en-US" sz="1200" dirty="0">
                <a:solidFill>
                  <a:srgbClr val="ECD6B1"/>
                </a:solidFill>
                <a:latin typeface="Consolas" panose="020B0609020204030204" pitchFamily="49" charset="0"/>
              </a:rPr>
              <a:t>RUN</a:t>
            </a:r>
            <a:r>
              <a:rPr lang="en-US" altLang="en-US" sz="1200" dirty="0">
                <a:solidFill>
                  <a:schemeClr val="bg1">
                    <a:lumMod val="85000"/>
                  </a:schemeClr>
                </a:solidFill>
                <a:latin typeface="Consolas" panose="020B0609020204030204" pitchFamily="49" charset="0"/>
              </a:rPr>
              <a:t> yum install -y python-</a:t>
            </a:r>
            <a:r>
              <a:rPr lang="en-US" altLang="en-US" sz="1200" dirty="0" err="1">
                <a:solidFill>
                  <a:schemeClr val="bg1">
                    <a:lumMod val="85000"/>
                  </a:schemeClr>
                </a:solidFill>
                <a:latin typeface="Consolas" panose="020B0609020204030204" pitchFamily="49" charset="0"/>
              </a:rPr>
              <a:t>devel</a:t>
            </a:r>
            <a:r>
              <a:rPr lang="en-US" altLang="en-US" sz="1200" dirty="0">
                <a:solidFill>
                  <a:schemeClr val="bg1">
                    <a:lumMod val="85000"/>
                  </a:schemeClr>
                </a:solidFill>
                <a:latin typeface="Consolas" panose="020B0609020204030204" pitchFamily="49" charset="0"/>
              </a:rPr>
              <a:t> python-</a:t>
            </a:r>
            <a:r>
              <a:rPr lang="en-US" altLang="en-US" sz="1200" dirty="0" err="1">
                <a:solidFill>
                  <a:schemeClr val="bg1">
                    <a:lumMod val="85000"/>
                  </a:schemeClr>
                </a:solidFill>
                <a:latin typeface="Consolas" panose="020B0609020204030204" pitchFamily="49" charset="0"/>
              </a:rPr>
              <a:t>virtualenv</a:t>
            </a:r>
            <a:endParaRPr lang="en-US" altLang="en-US" sz="1200" dirty="0">
              <a:solidFill>
                <a:schemeClr val="bg1">
                  <a:lumMod val="85000"/>
                </a:schemeClr>
              </a:solidFill>
              <a:latin typeface="Consolas" panose="020B0609020204030204" pitchFamily="49" charset="0"/>
            </a:endParaRPr>
          </a:p>
          <a:p>
            <a:pPr defTabSz="914378" eaLnBrk="0" fontAlgn="base" hangingPunct="0">
              <a:lnSpc>
                <a:spcPct val="150000"/>
              </a:lnSpc>
              <a:spcBef>
                <a:spcPct val="0"/>
              </a:spcBef>
              <a:spcAft>
                <a:spcPct val="0"/>
              </a:spcAft>
            </a:pPr>
            <a:r>
              <a:rPr lang="en-US" altLang="en-US" sz="1200" dirty="0">
                <a:solidFill>
                  <a:srgbClr val="ECD6B1"/>
                </a:solidFill>
                <a:latin typeface="Consolas" panose="020B0609020204030204" pitchFamily="49" charset="0"/>
              </a:rPr>
              <a:t>RUN</a:t>
            </a:r>
            <a:r>
              <a:rPr lang="en-US" altLang="en-US" sz="1200" dirty="0">
                <a:solidFill>
                  <a:schemeClr val="bg1">
                    <a:lumMod val="85000"/>
                  </a:schemeClr>
                </a:solidFill>
                <a:latin typeface="Consolas" panose="020B0609020204030204" pitchFamily="49" charset="0"/>
              </a:rPr>
              <a:t> </a:t>
            </a:r>
            <a:r>
              <a:rPr lang="en-US" altLang="en-US" sz="1200" dirty="0" err="1">
                <a:solidFill>
                  <a:schemeClr val="bg1">
                    <a:lumMod val="85000"/>
                  </a:schemeClr>
                </a:solidFill>
                <a:latin typeface="Consolas" panose="020B0609020204030204" pitchFamily="49" charset="0"/>
              </a:rPr>
              <a:t>virtualenv</a:t>
            </a:r>
            <a:r>
              <a:rPr lang="en-US" altLang="en-US" sz="1200" dirty="0">
                <a:solidFill>
                  <a:schemeClr val="bg1">
                    <a:lumMod val="85000"/>
                  </a:schemeClr>
                </a:solidFill>
                <a:latin typeface="Consolas" panose="020B0609020204030204" pitchFamily="49" charset="0"/>
              </a:rPr>
              <a:t> /opt/</a:t>
            </a:r>
            <a:r>
              <a:rPr lang="en-US" altLang="en-US" sz="1200" dirty="0" err="1">
                <a:solidFill>
                  <a:schemeClr val="bg1">
                    <a:lumMod val="85000"/>
                  </a:schemeClr>
                </a:solidFill>
                <a:latin typeface="Consolas" panose="020B0609020204030204" pitchFamily="49" charset="0"/>
              </a:rPr>
              <a:t>indico</a:t>
            </a:r>
            <a:r>
              <a:rPr lang="en-US" altLang="en-US" sz="1200" dirty="0">
                <a:solidFill>
                  <a:schemeClr val="bg1">
                    <a:lumMod val="85000"/>
                  </a:schemeClr>
                </a:solidFill>
                <a:latin typeface="Consolas" panose="020B0609020204030204" pitchFamily="49" charset="0"/>
              </a:rPr>
              <a:t>/</a:t>
            </a:r>
            <a:r>
              <a:rPr lang="en-US" altLang="en-US" sz="1200" dirty="0" err="1">
                <a:solidFill>
                  <a:schemeClr val="bg1">
                    <a:lumMod val="85000"/>
                  </a:schemeClr>
                </a:solidFill>
                <a:latin typeface="Consolas" panose="020B0609020204030204" pitchFamily="49" charset="0"/>
              </a:rPr>
              <a:t>venv</a:t>
            </a:r>
            <a:endParaRPr lang="en-US" altLang="en-US" sz="1200" dirty="0">
              <a:solidFill>
                <a:schemeClr val="bg1">
                  <a:lumMod val="85000"/>
                </a:schemeClr>
              </a:solidFill>
              <a:latin typeface="Consolas" panose="020B0609020204030204" pitchFamily="49" charset="0"/>
            </a:endParaRPr>
          </a:p>
          <a:p>
            <a:pPr defTabSz="914378" eaLnBrk="0" fontAlgn="base" hangingPunct="0">
              <a:lnSpc>
                <a:spcPct val="150000"/>
              </a:lnSpc>
              <a:spcBef>
                <a:spcPct val="0"/>
              </a:spcBef>
              <a:spcAft>
                <a:spcPct val="0"/>
              </a:spcAft>
            </a:pPr>
            <a:r>
              <a:rPr lang="en-US" altLang="en-US" sz="1200" dirty="0">
                <a:solidFill>
                  <a:srgbClr val="ECD6B1"/>
                </a:solidFill>
                <a:latin typeface="Consolas" panose="020B0609020204030204" pitchFamily="49" charset="0"/>
              </a:rPr>
              <a:t>RUN</a:t>
            </a:r>
            <a:r>
              <a:rPr lang="en-US" altLang="en-US" sz="1200" dirty="0">
                <a:solidFill>
                  <a:schemeClr val="bg1">
                    <a:lumMod val="85000"/>
                  </a:schemeClr>
                </a:solidFill>
                <a:latin typeface="Consolas" panose="020B0609020204030204" pitchFamily="49" charset="0"/>
              </a:rPr>
              <a:t> pip install </a:t>
            </a:r>
            <a:r>
              <a:rPr lang="en-US" altLang="en-US" sz="1200" dirty="0" err="1">
                <a:solidFill>
                  <a:schemeClr val="bg1">
                    <a:lumMod val="85000"/>
                  </a:schemeClr>
                </a:solidFill>
                <a:latin typeface="Consolas" panose="020B0609020204030204" pitchFamily="49" charset="0"/>
              </a:rPr>
              <a:t>indico</a:t>
            </a:r>
            <a:endParaRPr lang="en-US" altLang="en-US" sz="1200" dirty="0">
              <a:solidFill>
                <a:schemeClr val="bg1">
                  <a:lumMod val="85000"/>
                </a:schemeClr>
              </a:solidFill>
              <a:latin typeface="Consolas" panose="020B0609020204030204" pitchFamily="49" charset="0"/>
            </a:endParaRPr>
          </a:p>
          <a:p>
            <a:pPr defTabSz="914378" eaLnBrk="0" fontAlgn="base" hangingPunct="0">
              <a:lnSpc>
                <a:spcPct val="150000"/>
              </a:lnSpc>
              <a:spcBef>
                <a:spcPct val="0"/>
              </a:spcBef>
              <a:spcAft>
                <a:spcPct val="0"/>
              </a:spcAft>
            </a:pPr>
            <a:r>
              <a:rPr lang="en-US" altLang="en-US" sz="1200" dirty="0">
                <a:solidFill>
                  <a:srgbClr val="ECD6B1"/>
                </a:solidFill>
                <a:latin typeface="Consolas" panose="020B0609020204030204" pitchFamily="49" charset="0"/>
              </a:rPr>
              <a:t>COPY</a:t>
            </a:r>
            <a:r>
              <a:rPr lang="en-US" altLang="en-US" sz="1200" dirty="0">
                <a:solidFill>
                  <a:schemeClr val="bg1">
                    <a:lumMod val="85000"/>
                  </a:schemeClr>
                </a:solidFill>
                <a:latin typeface="Consolas" panose="020B0609020204030204" pitchFamily="49" charset="0"/>
              </a:rPr>
              <a:t> entrypoint.sh /opt/indico/entrypoint.sh</a:t>
            </a:r>
          </a:p>
          <a:p>
            <a:pPr defTabSz="914378" eaLnBrk="0" fontAlgn="base" hangingPunct="0">
              <a:lnSpc>
                <a:spcPct val="150000"/>
              </a:lnSpc>
              <a:spcBef>
                <a:spcPct val="0"/>
              </a:spcBef>
              <a:spcAft>
                <a:spcPct val="0"/>
              </a:spcAft>
            </a:pPr>
            <a:r>
              <a:rPr lang="en-US" altLang="en-US" sz="1200" dirty="0">
                <a:solidFill>
                  <a:srgbClr val="ECD6B1"/>
                </a:solidFill>
                <a:latin typeface="Consolas" panose="020B0609020204030204" pitchFamily="49" charset="0"/>
              </a:rPr>
              <a:t>EXPOSE</a:t>
            </a:r>
            <a:r>
              <a:rPr lang="en-US" altLang="en-US" sz="1200" dirty="0">
                <a:solidFill>
                  <a:schemeClr val="bg1">
                    <a:lumMod val="85000"/>
                  </a:schemeClr>
                </a:solidFill>
                <a:latin typeface="Consolas" panose="020B0609020204030204" pitchFamily="49" charset="0"/>
              </a:rPr>
              <a:t> </a:t>
            </a:r>
            <a:r>
              <a:rPr lang="en-US" altLang="en-US" sz="1200" dirty="0">
                <a:solidFill>
                  <a:schemeClr val="accent5">
                    <a:lumMod val="60000"/>
                    <a:lumOff val="40000"/>
                  </a:schemeClr>
                </a:solidFill>
                <a:latin typeface="Consolas" panose="020B0609020204030204" pitchFamily="49" charset="0"/>
              </a:rPr>
              <a:t>8000</a:t>
            </a:r>
          </a:p>
          <a:p>
            <a:pPr defTabSz="914378" eaLnBrk="0" fontAlgn="base" hangingPunct="0">
              <a:lnSpc>
                <a:spcPct val="150000"/>
              </a:lnSpc>
              <a:spcBef>
                <a:spcPct val="0"/>
              </a:spcBef>
              <a:spcAft>
                <a:spcPct val="0"/>
              </a:spcAft>
            </a:pPr>
            <a:r>
              <a:rPr lang="en-US" altLang="en-US" sz="1200" dirty="0">
                <a:solidFill>
                  <a:srgbClr val="ECD6B1"/>
                </a:solidFill>
                <a:latin typeface="Consolas" panose="020B0609020204030204" pitchFamily="49" charset="0"/>
              </a:rPr>
              <a:t>ENTRYPOINT</a:t>
            </a:r>
            <a:r>
              <a:rPr lang="en-US" altLang="en-US" sz="1200" dirty="0">
                <a:solidFill>
                  <a:schemeClr val="bg1">
                    <a:lumMod val="85000"/>
                  </a:schemeClr>
                </a:solidFill>
                <a:latin typeface="Consolas" panose="020B0609020204030204" pitchFamily="49" charset="0"/>
              </a:rPr>
              <a:t> /opt/indico/entrypoint.sh</a:t>
            </a:r>
            <a:endParaRPr lang="en-US" altLang="en-US" sz="280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2466712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783764" y="760378"/>
            <a:ext cx="8000640" cy="799740"/>
          </a:xfrm>
          <a:prstGeom prst="rect">
            <a:avLst/>
          </a:prstGeom>
          <a:noFill/>
          <a:ln>
            <a:noFill/>
          </a:ln>
        </p:spPr>
        <p:txBody>
          <a:bodyPr anchor="b">
            <a:noAutofit/>
          </a:bodyPr>
          <a:lstStyle/>
          <a:p>
            <a:pPr>
              <a:lnSpc>
                <a:spcPct val="100000"/>
              </a:lnSpc>
            </a:pPr>
            <a:r>
              <a:rPr lang="en-US" sz="2700" spc="-1" dirty="0">
                <a:solidFill>
                  <a:srgbClr val="000000"/>
                </a:solidFill>
                <a:latin typeface="Verdana"/>
              </a:rPr>
              <a:t>Introduction</a:t>
            </a:r>
            <a:endParaRPr lang="en-US" sz="2700" spc="-1" dirty="0">
              <a:solidFill>
                <a:srgbClr val="000000"/>
              </a:solidFill>
              <a:latin typeface="Arial"/>
            </a:endParaRPr>
          </a:p>
        </p:txBody>
      </p:sp>
      <p:sp>
        <p:nvSpPr>
          <p:cNvPr id="88" name="TextShape 2"/>
          <p:cNvSpPr txBox="1"/>
          <p:nvPr/>
        </p:nvSpPr>
        <p:spPr>
          <a:xfrm>
            <a:off x="566730" y="1828710"/>
            <a:ext cx="8000640" cy="3714390"/>
          </a:xfrm>
          <a:prstGeom prst="rect">
            <a:avLst/>
          </a:prstGeom>
          <a:noFill/>
          <a:ln>
            <a:noFill/>
          </a:ln>
        </p:spPr>
        <p:txBody>
          <a:bodyPr>
            <a:noAutofit/>
          </a:bodyPr>
          <a:lstStyle/>
          <a:p>
            <a:pPr marL="343170" indent="-342900">
              <a:spcBef>
                <a:spcPts val="421"/>
              </a:spcBef>
              <a:buClr>
                <a:srgbClr val="CC0000"/>
              </a:buClr>
              <a:buFont typeface="Arial" panose="020B0604020202020204" pitchFamily="34" charset="0"/>
              <a:buChar char="•"/>
            </a:pPr>
            <a:r>
              <a:rPr lang="en-US" sz="2100" spc="-1" dirty="0">
                <a:solidFill>
                  <a:srgbClr val="000000"/>
                </a:solidFill>
                <a:latin typeface="Verdana"/>
              </a:rPr>
              <a:t>Linux containers (LXC) are “lightweight” VMs</a:t>
            </a:r>
          </a:p>
          <a:p>
            <a:pPr marL="343170" indent="-342900">
              <a:spcBef>
                <a:spcPts val="421"/>
              </a:spcBef>
              <a:buClr>
                <a:srgbClr val="CC0000"/>
              </a:buClr>
              <a:buFont typeface="Arial" panose="020B0604020202020204" pitchFamily="34" charset="0"/>
              <a:buChar char="•"/>
            </a:pPr>
            <a:r>
              <a:rPr lang="en-US" sz="2100" spc="-1" dirty="0">
                <a:solidFill>
                  <a:srgbClr val="000000"/>
                </a:solidFill>
                <a:latin typeface="Verdana"/>
              </a:rPr>
              <a:t>Docker is a commoditized LXC technique that dramatically simplifies the use of LXC </a:t>
            </a:r>
          </a:p>
        </p:txBody>
      </p:sp>
    </p:spTree>
    <p:extLst>
      <p:ext uri="{BB962C8B-B14F-4D97-AF65-F5344CB8AC3E}">
        <p14:creationId xmlns:p14="http://schemas.microsoft.com/office/powerpoint/2010/main" val="32933632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docker</a:t>
            </a:r>
            <a:r>
              <a:rPr lang="en-US" dirty="0"/>
              <a:t>-compose</a:t>
            </a:r>
          </a:p>
        </p:txBody>
      </p:sp>
      <p:sp>
        <p:nvSpPr>
          <p:cNvPr id="3" name="Content Placeholder 2"/>
          <p:cNvSpPr>
            <a:spLocks noGrp="1"/>
          </p:cNvSpPr>
          <p:nvPr>
            <p:ph idx="1"/>
          </p:nvPr>
        </p:nvSpPr>
        <p:spPr/>
        <p:txBody>
          <a:bodyPr>
            <a:normAutofit/>
          </a:bodyPr>
          <a:lstStyle/>
          <a:p>
            <a:pPr algn="ctr"/>
            <a:r>
              <a:rPr lang="en-US" sz="2400" dirty="0"/>
              <a:t>Allows to run multi-container Docker applications reading instructions from a </a:t>
            </a:r>
            <a:r>
              <a:rPr lang="en-US" sz="2400" dirty="0" err="1">
                <a:latin typeface="Consolas" panose="020B0609020204030204" pitchFamily="49" charset="0"/>
              </a:rPr>
              <a:t>docker-compose.yml</a:t>
            </a:r>
            <a:r>
              <a:rPr lang="en-US" sz="2400" dirty="0"/>
              <a:t> file</a:t>
            </a:r>
          </a:p>
        </p:txBody>
      </p:sp>
      <p:sp>
        <p:nvSpPr>
          <p:cNvPr id="6" name="Rectangle 1"/>
          <p:cNvSpPr>
            <a:spLocks noChangeArrowheads="1"/>
          </p:cNvSpPr>
          <p:nvPr/>
        </p:nvSpPr>
        <p:spPr bwMode="auto">
          <a:xfrm>
            <a:off x="2313208" y="3011048"/>
            <a:ext cx="4517583" cy="2862322"/>
          </a:xfrm>
          <a:prstGeom prst="rect">
            <a:avLst/>
          </a:prstGeom>
          <a:solidFill>
            <a:srgbClr val="3F3F3F"/>
          </a:solidFill>
          <a:ln>
            <a:noFill/>
          </a:ln>
          <a:effectLst/>
        </p:spPr>
        <p:txBody>
          <a:bodyPr vert="horz" wrap="none" lIns="91440" tIns="45720" rIns="91440" bIns="45720" numCol="1" anchor="ctr" anchorCtr="0" compatLnSpc="1">
            <a:prstTxWarp prst="textNoShape">
              <a:avLst/>
            </a:prstTxWarp>
            <a:spAutoFit/>
          </a:bodyPr>
          <a:lstStyle/>
          <a:p>
            <a:pPr defTabSz="914378" eaLnBrk="0" fontAlgn="base" hangingPunct="0">
              <a:spcBef>
                <a:spcPct val="0"/>
              </a:spcBef>
              <a:spcAft>
                <a:spcPct val="0"/>
              </a:spcAft>
            </a:pPr>
            <a:r>
              <a:rPr lang="en-US" altLang="en-US" sz="1200" dirty="0">
                <a:solidFill>
                  <a:schemeClr val="bg1">
                    <a:lumMod val="95000"/>
                  </a:schemeClr>
                </a:solidFill>
                <a:latin typeface="Consolas" panose="020B0609020204030204" pitchFamily="49" charset="0"/>
              </a:rPr>
              <a:t>version: </a:t>
            </a:r>
            <a:r>
              <a:rPr lang="en-US" altLang="en-US" sz="1200" dirty="0">
                <a:solidFill>
                  <a:schemeClr val="accent2">
                    <a:lumMod val="40000"/>
                    <a:lumOff val="60000"/>
                  </a:schemeClr>
                </a:solidFill>
                <a:latin typeface="Consolas" panose="020B0609020204030204" pitchFamily="49" charset="0"/>
              </a:rPr>
              <a:t>"2"</a:t>
            </a:r>
          </a:p>
          <a:p>
            <a:pPr defTabSz="914378" eaLnBrk="0" fontAlgn="base" hangingPunct="0">
              <a:spcBef>
                <a:spcPct val="0"/>
              </a:spcBef>
              <a:spcAft>
                <a:spcPct val="0"/>
              </a:spcAft>
            </a:pPr>
            <a:r>
              <a:rPr lang="en-US" altLang="en-US" sz="1200" dirty="0">
                <a:solidFill>
                  <a:schemeClr val="bg1">
                    <a:lumMod val="95000"/>
                  </a:schemeClr>
                </a:solidFill>
                <a:latin typeface="Consolas" panose="020B0609020204030204" pitchFamily="49" charset="0"/>
              </a:rPr>
              <a:t>services:</a:t>
            </a:r>
          </a:p>
          <a:p>
            <a:pPr defTabSz="914378" eaLnBrk="0" fontAlgn="base" hangingPunct="0">
              <a:spcBef>
                <a:spcPct val="0"/>
              </a:spcBef>
              <a:spcAft>
                <a:spcPct val="0"/>
              </a:spcAft>
            </a:pPr>
            <a:r>
              <a:rPr lang="en-US" altLang="en-US" sz="1200" dirty="0">
                <a:solidFill>
                  <a:schemeClr val="bg1">
                    <a:lumMod val="95000"/>
                  </a:schemeClr>
                </a:solidFill>
                <a:latin typeface="Consolas" panose="020B0609020204030204" pitchFamily="49" charset="0"/>
              </a:rPr>
              <a:t>  </a:t>
            </a:r>
            <a:r>
              <a:rPr lang="en-US" altLang="en-US" sz="1200" dirty="0">
                <a:solidFill>
                  <a:schemeClr val="accent5">
                    <a:lumMod val="60000"/>
                    <a:lumOff val="40000"/>
                  </a:schemeClr>
                </a:solidFill>
                <a:latin typeface="Consolas" panose="020B0609020204030204" pitchFamily="49" charset="0"/>
              </a:rPr>
              <a:t>my-application:</a:t>
            </a:r>
            <a:r>
              <a:rPr lang="en-US" altLang="en-US" sz="1200" dirty="0">
                <a:solidFill>
                  <a:schemeClr val="bg1">
                    <a:lumMod val="95000"/>
                  </a:schemeClr>
                </a:solidFill>
                <a:latin typeface="Consolas" panose="020B0609020204030204" pitchFamily="49" charset="0"/>
              </a:rPr>
              <a:t> </a:t>
            </a:r>
          </a:p>
          <a:p>
            <a:pPr defTabSz="914378" eaLnBrk="0" fontAlgn="base" hangingPunct="0">
              <a:spcBef>
                <a:spcPct val="0"/>
              </a:spcBef>
              <a:spcAft>
                <a:spcPct val="0"/>
              </a:spcAft>
            </a:pPr>
            <a:r>
              <a:rPr lang="en-US" altLang="en-US" sz="1200" dirty="0">
                <a:solidFill>
                  <a:schemeClr val="bg1">
                    <a:lumMod val="95000"/>
                  </a:schemeClr>
                </a:solidFill>
                <a:latin typeface="Consolas" panose="020B0609020204030204" pitchFamily="49" charset="0"/>
              </a:rPr>
              <a:t>    build: ./</a:t>
            </a:r>
          </a:p>
          <a:p>
            <a:pPr defTabSz="914378" eaLnBrk="0" fontAlgn="base" hangingPunct="0">
              <a:spcBef>
                <a:spcPct val="0"/>
              </a:spcBef>
              <a:spcAft>
                <a:spcPct val="0"/>
              </a:spcAft>
            </a:pPr>
            <a:r>
              <a:rPr lang="en-US" altLang="en-US" sz="1200" dirty="0">
                <a:solidFill>
                  <a:schemeClr val="bg1">
                    <a:lumMod val="95000"/>
                  </a:schemeClr>
                </a:solidFill>
                <a:latin typeface="Consolas" panose="020B0609020204030204" pitchFamily="49" charset="0"/>
              </a:rPr>
              <a:t>    ports: </a:t>
            </a:r>
          </a:p>
          <a:p>
            <a:pPr defTabSz="914378" eaLnBrk="0" fontAlgn="base" hangingPunct="0">
              <a:spcBef>
                <a:spcPct val="0"/>
              </a:spcBef>
              <a:spcAft>
                <a:spcPct val="0"/>
              </a:spcAft>
            </a:pPr>
            <a:r>
              <a:rPr lang="en-US" altLang="en-US" sz="1200" dirty="0">
                <a:solidFill>
                  <a:schemeClr val="bg1">
                    <a:lumMod val="95000"/>
                  </a:schemeClr>
                </a:solidFill>
                <a:latin typeface="Consolas" panose="020B0609020204030204" pitchFamily="49" charset="0"/>
              </a:rPr>
              <a:t>      - </a:t>
            </a:r>
            <a:r>
              <a:rPr lang="en-US" altLang="en-US" sz="1200" dirty="0">
                <a:solidFill>
                  <a:schemeClr val="accent2">
                    <a:lumMod val="40000"/>
                    <a:lumOff val="60000"/>
                  </a:schemeClr>
                </a:solidFill>
                <a:latin typeface="Consolas" panose="020B0609020204030204" pitchFamily="49" charset="0"/>
              </a:rPr>
              <a:t>"8000:8000"</a:t>
            </a:r>
          </a:p>
          <a:p>
            <a:pPr defTabSz="914378" eaLnBrk="0" fontAlgn="base" hangingPunct="0">
              <a:spcBef>
                <a:spcPct val="0"/>
              </a:spcBef>
              <a:spcAft>
                <a:spcPct val="0"/>
              </a:spcAft>
            </a:pPr>
            <a:r>
              <a:rPr lang="en-US" altLang="en-US" sz="1200" dirty="0">
                <a:solidFill>
                  <a:schemeClr val="bg1">
                    <a:lumMod val="95000"/>
                  </a:schemeClr>
                </a:solidFill>
                <a:latin typeface="Consolas" panose="020B0609020204030204" pitchFamily="49" charset="0"/>
              </a:rPr>
              <a:t>    environment: </a:t>
            </a:r>
          </a:p>
          <a:p>
            <a:pPr defTabSz="914378" eaLnBrk="0" fontAlgn="base" hangingPunct="0">
              <a:spcBef>
                <a:spcPct val="0"/>
              </a:spcBef>
              <a:spcAft>
                <a:spcPct val="0"/>
              </a:spcAft>
            </a:pPr>
            <a:r>
              <a:rPr lang="en-US" altLang="en-US" sz="1200" dirty="0">
                <a:solidFill>
                  <a:schemeClr val="bg1">
                    <a:lumMod val="95000"/>
                  </a:schemeClr>
                </a:solidFill>
                <a:latin typeface="Consolas" panose="020B0609020204030204" pitchFamily="49" charset="0"/>
              </a:rPr>
              <a:t>      - CONFIG_FILE </a:t>
            </a:r>
          </a:p>
          <a:p>
            <a:pPr defTabSz="914378" eaLnBrk="0" fontAlgn="base" hangingPunct="0">
              <a:spcBef>
                <a:spcPct val="0"/>
              </a:spcBef>
              <a:spcAft>
                <a:spcPct val="0"/>
              </a:spcAft>
            </a:pPr>
            <a:r>
              <a:rPr lang="en-US" altLang="en-US" sz="1200" dirty="0">
                <a:solidFill>
                  <a:schemeClr val="bg1">
                    <a:lumMod val="95000"/>
                  </a:schemeClr>
                </a:solidFill>
                <a:latin typeface="Consolas" panose="020B0609020204030204" pitchFamily="49" charset="0"/>
              </a:rPr>
              <a:t>  </a:t>
            </a:r>
            <a:r>
              <a:rPr lang="en-US" altLang="en-US" sz="1200" dirty="0" err="1">
                <a:solidFill>
                  <a:schemeClr val="accent5">
                    <a:lumMod val="60000"/>
                    <a:lumOff val="40000"/>
                  </a:schemeClr>
                </a:solidFill>
                <a:latin typeface="Consolas" panose="020B0609020204030204" pitchFamily="49" charset="0"/>
              </a:rPr>
              <a:t>db</a:t>
            </a:r>
            <a:r>
              <a:rPr lang="en-US" altLang="en-US" sz="1200" dirty="0">
                <a:solidFill>
                  <a:schemeClr val="accent5">
                    <a:lumMod val="60000"/>
                    <a:lumOff val="40000"/>
                  </a:schemeClr>
                </a:solidFill>
                <a:latin typeface="Consolas" panose="020B0609020204030204" pitchFamily="49" charset="0"/>
              </a:rPr>
              <a:t>:</a:t>
            </a:r>
            <a:r>
              <a:rPr lang="en-US" altLang="en-US" sz="1200" dirty="0">
                <a:solidFill>
                  <a:schemeClr val="bg1">
                    <a:lumMod val="95000"/>
                  </a:schemeClr>
                </a:solidFill>
                <a:latin typeface="Consolas" panose="020B0609020204030204" pitchFamily="49" charset="0"/>
              </a:rPr>
              <a:t> </a:t>
            </a:r>
          </a:p>
          <a:p>
            <a:pPr defTabSz="914378" eaLnBrk="0" fontAlgn="base" hangingPunct="0">
              <a:spcBef>
                <a:spcPct val="0"/>
              </a:spcBef>
              <a:spcAft>
                <a:spcPct val="0"/>
              </a:spcAft>
            </a:pPr>
            <a:r>
              <a:rPr lang="en-US" altLang="en-US" sz="1200" dirty="0">
                <a:solidFill>
                  <a:schemeClr val="bg1">
                    <a:lumMod val="95000"/>
                  </a:schemeClr>
                </a:solidFill>
                <a:latin typeface="Consolas" panose="020B0609020204030204" pitchFamily="49" charset="0"/>
              </a:rPr>
              <a:t>    image: </a:t>
            </a:r>
            <a:r>
              <a:rPr lang="en-US" altLang="en-US" sz="1200" dirty="0" err="1">
                <a:solidFill>
                  <a:schemeClr val="bg1">
                    <a:lumMod val="95000"/>
                  </a:schemeClr>
                </a:solidFill>
                <a:latin typeface="Consolas" panose="020B0609020204030204" pitchFamily="49" charset="0"/>
              </a:rPr>
              <a:t>postgres</a:t>
            </a:r>
            <a:r>
              <a:rPr lang="en-US" altLang="en-US" sz="1200" dirty="0">
                <a:solidFill>
                  <a:schemeClr val="bg1">
                    <a:lumMod val="95000"/>
                  </a:schemeClr>
                </a:solidFill>
                <a:latin typeface="Consolas" panose="020B0609020204030204" pitchFamily="49" charset="0"/>
              </a:rPr>
              <a:t> </a:t>
            </a:r>
          </a:p>
          <a:p>
            <a:pPr defTabSz="914378" eaLnBrk="0" fontAlgn="base" hangingPunct="0">
              <a:spcBef>
                <a:spcPct val="0"/>
              </a:spcBef>
              <a:spcAft>
                <a:spcPct val="0"/>
              </a:spcAft>
            </a:pPr>
            <a:r>
              <a:rPr lang="en-US" altLang="en-US" sz="1200" dirty="0">
                <a:solidFill>
                  <a:schemeClr val="bg1">
                    <a:lumMod val="95000"/>
                  </a:schemeClr>
                </a:solidFill>
                <a:latin typeface="Consolas" panose="020B0609020204030204" pitchFamily="49" charset="0"/>
              </a:rPr>
              <a:t>  </a:t>
            </a:r>
            <a:r>
              <a:rPr lang="en-US" altLang="en-US" sz="1200" dirty="0" err="1">
                <a:solidFill>
                  <a:schemeClr val="accent5">
                    <a:lumMod val="60000"/>
                    <a:lumOff val="40000"/>
                  </a:schemeClr>
                </a:solidFill>
                <a:latin typeface="Consolas" panose="020B0609020204030204" pitchFamily="49" charset="0"/>
              </a:rPr>
              <a:t>redis</a:t>
            </a:r>
            <a:r>
              <a:rPr lang="en-US" altLang="en-US" sz="1200" dirty="0">
                <a:solidFill>
                  <a:schemeClr val="accent5">
                    <a:lumMod val="60000"/>
                    <a:lumOff val="40000"/>
                  </a:schemeClr>
                </a:solidFill>
                <a:latin typeface="Consolas" panose="020B0609020204030204" pitchFamily="49" charset="0"/>
              </a:rPr>
              <a:t>:</a:t>
            </a:r>
            <a:r>
              <a:rPr lang="en-US" altLang="en-US" sz="1200" dirty="0">
                <a:solidFill>
                  <a:schemeClr val="bg1">
                    <a:lumMod val="95000"/>
                  </a:schemeClr>
                </a:solidFill>
                <a:latin typeface="Consolas" panose="020B0609020204030204" pitchFamily="49" charset="0"/>
              </a:rPr>
              <a:t> </a:t>
            </a:r>
          </a:p>
          <a:p>
            <a:pPr defTabSz="914378" eaLnBrk="0" fontAlgn="base" hangingPunct="0">
              <a:spcBef>
                <a:spcPct val="0"/>
              </a:spcBef>
              <a:spcAft>
                <a:spcPct val="0"/>
              </a:spcAft>
            </a:pPr>
            <a:r>
              <a:rPr lang="en-US" altLang="en-US" sz="1200" dirty="0">
                <a:solidFill>
                  <a:schemeClr val="bg1">
                    <a:lumMod val="95000"/>
                  </a:schemeClr>
                </a:solidFill>
                <a:latin typeface="Consolas" panose="020B0609020204030204" pitchFamily="49" charset="0"/>
              </a:rPr>
              <a:t>    image: </a:t>
            </a:r>
            <a:r>
              <a:rPr lang="en-US" altLang="en-US" sz="1200" dirty="0" err="1">
                <a:solidFill>
                  <a:schemeClr val="bg1">
                    <a:lumMod val="95000"/>
                  </a:schemeClr>
                </a:solidFill>
                <a:latin typeface="Consolas" panose="020B0609020204030204" pitchFamily="49" charset="0"/>
              </a:rPr>
              <a:t>redis</a:t>
            </a:r>
            <a:endParaRPr lang="en-US" altLang="en-US" sz="1200" dirty="0">
              <a:solidFill>
                <a:schemeClr val="bg1">
                  <a:lumMod val="95000"/>
                </a:schemeClr>
              </a:solidFill>
              <a:latin typeface="Consolas" panose="020B0609020204030204" pitchFamily="49" charset="0"/>
            </a:endParaRPr>
          </a:p>
          <a:p>
            <a:pPr defTabSz="914378" eaLnBrk="0" fontAlgn="base" hangingPunct="0">
              <a:spcBef>
                <a:spcPct val="0"/>
              </a:spcBef>
              <a:spcAft>
                <a:spcPct val="0"/>
              </a:spcAft>
            </a:pPr>
            <a:r>
              <a:rPr lang="en-US" altLang="en-US" sz="1200" dirty="0">
                <a:solidFill>
                  <a:schemeClr val="bg1">
                    <a:lumMod val="95000"/>
                  </a:schemeClr>
                </a:solidFill>
                <a:latin typeface="Consolas" panose="020B0609020204030204" pitchFamily="49" charset="0"/>
              </a:rPr>
              <a:t>    command: </a:t>
            </a:r>
            <a:r>
              <a:rPr lang="en-US" altLang="en-US" sz="1200" dirty="0" err="1">
                <a:solidFill>
                  <a:schemeClr val="bg1">
                    <a:lumMod val="95000"/>
                  </a:schemeClr>
                </a:solidFill>
                <a:latin typeface="Consolas" panose="020B0609020204030204" pitchFamily="49" charset="0"/>
              </a:rPr>
              <a:t>redis</a:t>
            </a:r>
            <a:r>
              <a:rPr lang="en-US" altLang="en-US" sz="1200" dirty="0">
                <a:solidFill>
                  <a:schemeClr val="bg1">
                    <a:lumMod val="95000"/>
                  </a:schemeClr>
                </a:solidFill>
                <a:latin typeface="Consolas" panose="020B0609020204030204" pitchFamily="49" charset="0"/>
              </a:rPr>
              <a:t>-server --save </a:t>
            </a:r>
            <a:r>
              <a:rPr lang="en-US" altLang="en-US" sz="1200" dirty="0">
                <a:solidFill>
                  <a:schemeClr val="accent2">
                    <a:lumMod val="40000"/>
                    <a:lumOff val="60000"/>
                  </a:schemeClr>
                </a:solidFill>
                <a:latin typeface="Consolas" panose="020B0609020204030204" pitchFamily="49" charset="0"/>
              </a:rPr>
              <a:t>""</a:t>
            </a:r>
            <a:r>
              <a:rPr lang="en-US" altLang="en-US" sz="1200" dirty="0">
                <a:solidFill>
                  <a:schemeClr val="bg1">
                    <a:lumMod val="95000"/>
                  </a:schemeClr>
                </a:solidFill>
                <a:latin typeface="Consolas" panose="020B0609020204030204" pitchFamily="49" charset="0"/>
              </a:rPr>
              <a:t> --</a:t>
            </a:r>
            <a:r>
              <a:rPr lang="en-US" altLang="en-US" sz="1200" dirty="0" err="1">
                <a:solidFill>
                  <a:schemeClr val="bg1">
                    <a:lumMod val="95000"/>
                  </a:schemeClr>
                </a:solidFill>
                <a:latin typeface="Consolas" panose="020B0609020204030204" pitchFamily="49" charset="0"/>
              </a:rPr>
              <a:t>appendonly</a:t>
            </a:r>
            <a:r>
              <a:rPr lang="en-US" altLang="en-US" sz="1200" dirty="0">
                <a:solidFill>
                  <a:schemeClr val="bg1">
                    <a:lumMod val="95000"/>
                  </a:schemeClr>
                </a:solidFill>
                <a:latin typeface="Consolas" panose="020B0609020204030204" pitchFamily="49" charset="0"/>
              </a:rPr>
              <a:t> no</a:t>
            </a:r>
          </a:p>
          <a:p>
            <a:pPr defTabSz="914378" eaLnBrk="0" fontAlgn="base" hangingPunct="0">
              <a:spcBef>
                <a:spcPct val="0"/>
              </a:spcBef>
              <a:spcAft>
                <a:spcPct val="0"/>
              </a:spcAft>
            </a:pPr>
            <a:r>
              <a:rPr lang="en-US" altLang="en-US" sz="1200" dirty="0">
                <a:solidFill>
                  <a:schemeClr val="bg1">
                    <a:lumMod val="95000"/>
                  </a:schemeClr>
                </a:solidFill>
                <a:latin typeface="Consolas" panose="020B0609020204030204" pitchFamily="49" charset="0"/>
              </a:rPr>
              <a:t>    ports:</a:t>
            </a:r>
          </a:p>
          <a:p>
            <a:pPr defTabSz="914378" eaLnBrk="0" fontAlgn="base" hangingPunct="0">
              <a:spcBef>
                <a:spcPct val="0"/>
              </a:spcBef>
              <a:spcAft>
                <a:spcPct val="0"/>
              </a:spcAft>
            </a:pPr>
            <a:r>
              <a:rPr lang="en-US" altLang="en-US" sz="1200" dirty="0">
                <a:solidFill>
                  <a:schemeClr val="bg1">
                    <a:lumMod val="95000"/>
                  </a:schemeClr>
                </a:solidFill>
                <a:latin typeface="Consolas" panose="020B0609020204030204" pitchFamily="49" charset="0"/>
              </a:rPr>
              <a:t>      - </a:t>
            </a:r>
            <a:r>
              <a:rPr lang="en-US" altLang="en-US" sz="1200" dirty="0">
                <a:solidFill>
                  <a:schemeClr val="accent2">
                    <a:lumMod val="40000"/>
                    <a:lumOff val="60000"/>
                  </a:schemeClr>
                </a:solidFill>
                <a:latin typeface="Consolas" panose="020B0609020204030204" pitchFamily="49" charset="0"/>
              </a:rPr>
              <a:t>"6379" </a:t>
            </a:r>
          </a:p>
        </p:txBody>
      </p:sp>
    </p:spTree>
    <p:extLst>
      <p:ext uri="{BB962C8B-B14F-4D97-AF65-F5344CB8AC3E}">
        <p14:creationId xmlns:p14="http://schemas.microsoft.com/office/powerpoint/2010/main" val="2564767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extShape 1"/>
          <p:cNvSpPr txBox="1"/>
          <p:nvPr/>
        </p:nvSpPr>
        <p:spPr>
          <a:xfrm>
            <a:off x="574560" y="914490"/>
            <a:ext cx="8000640" cy="799740"/>
          </a:xfrm>
          <a:prstGeom prst="rect">
            <a:avLst/>
          </a:prstGeom>
          <a:noFill/>
          <a:ln>
            <a:noFill/>
          </a:ln>
        </p:spPr>
        <p:txBody>
          <a:bodyPr anchor="b">
            <a:noAutofit/>
          </a:bodyPr>
          <a:lstStyle/>
          <a:p>
            <a:pPr>
              <a:lnSpc>
                <a:spcPct val="100000"/>
              </a:lnSpc>
            </a:pPr>
            <a:r>
              <a:rPr lang="en-US" sz="2700" spc="-1">
                <a:solidFill>
                  <a:srgbClr val="000000"/>
                </a:solidFill>
                <a:latin typeface="Verdana"/>
              </a:rPr>
              <a:t>Docker use cases</a:t>
            </a:r>
            <a:endParaRPr lang="en-US" sz="2700" spc="-1">
              <a:solidFill>
                <a:srgbClr val="000000"/>
              </a:solidFill>
              <a:latin typeface="Arial"/>
            </a:endParaRPr>
          </a:p>
        </p:txBody>
      </p:sp>
      <p:sp>
        <p:nvSpPr>
          <p:cNvPr id="198" name="TextShape 2"/>
          <p:cNvSpPr txBox="1"/>
          <p:nvPr/>
        </p:nvSpPr>
        <p:spPr>
          <a:xfrm>
            <a:off x="566730" y="1828710"/>
            <a:ext cx="8000640" cy="3714390"/>
          </a:xfrm>
          <a:prstGeom prst="rect">
            <a:avLst/>
          </a:prstGeom>
          <a:noFill/>
          <a:ln>
            <a:noFill/>
          </a:ln>
        </p:spPr>
        <p:txBody>
          <a:bodyPr>
            <a:noAutofit/>
          </a:bodyPr>
          <a:lstStyle/>
          <a:p>
            <a:pPr marL="343170" indent="-342900">
              <a:spcBef>
                <a:spcPts val="421"/>
              </a:spcBef>
              <a:buClr>
                <a:srgbClr val="CC0000"/>
              </a:buClr>
              <a:buFont typeface="Arial" panose="020B0604020202020204" pitchFamily="34" charset="0"/>
              <a:buChar char="•"/>
            </a:pPr>
            <a:r>
              <a:rPr lang="de-CH" sz="2100" spc="-1" dirty="0">
                <a:solidFill>
                  <a:srgbClr val="000000"/>
                </a:solidFill>
                <a:latin typeface="Verdana"/>
              </a:rPr>
              <a:t>Development Environment</a:t>
            </a:r>
            <a:endParaRPr lang="en-US" sz="2100" spc="-1" dirty="0">
              <a:solidFill>
                <a:srgbClr val="000000"/>
              </a:solidFill>
              <a:latin typeface="Verdana"/>
            </a:endParaRPr>
          </a:p>
          <a:p>
            <a:pPr marL="343170" indent="-342900">
              <a:spcBef>
                <a:spcPts val="421"/>
              </a:spcBef>
              <a:buClr>
                <a:srgbClr val="CC0000"/>
              </a:buClr>
              <a:buFont typeface="Arial" panose="020B0604020202020204" pitchFamily="34" charset="0"/>
              <a:buChar char="•"/>
            </a:pPr>
            <a:r>
              <a:rPr lang="de-CH" sz="2100" spc="-1" dirty="0">
                <a:solidFill>
                  <a:srgbClr val="000000"/>
                </a:solidFill>
                <a:latin typeface="Verdana"/>
              </a:rPr>
              <a:t>Environments for Integration Tests</a:t>
            </a:r>
            <a:endParaRPr lang="en-US" sz="2100" spc="-1" dirty="0">
              <a:solidFill>
                <a:srgbClr val="000000"/>
              </a:solidFill>
              <a:latin typeface="Verdana"/>
            </a:endParaRPr>
          </a:p>
          <a:p>
            <a:pPr marL="343170" indent="-342900">
              <a:spcBef>
                <a:spcPts val="421"/>
              </a:spcBef>
              <a:buClr>
                <a:srgbClr val="CC0000"/>
              </a:buClr>
              <a:buFont typeface="Arial" panose="020B0604020202020204" pitchFamily="34" charset="0"/>
              <a:buChar char="•"/>
            </a:pPr>
            <a:r>
              <a:rPr lang="de-CH" sz="2100" spc="-1" dirty="0">
                <a:solidFill>
                  <a:srgbClr val="000000"/>
                </a:solidFill>
                <a:latin typeface="Verdana"/>
              </a:rPr>
              <a:t>Quick evaluation of software</a:t>
            </a:r>
            <a:endParaRPr lang="en-US" sz="2100" spc="-1" dirty="0">
              <a:solidFill>
                <a:srgbClr val="000000"/>
              </a:solidFill>
              <a:latin typeface="Verdana"/>
            </a:endParaRPr>
          </a:p>
          <a:p>
            <a:pPr marL="343170" indent="-342900">
              <a:spcBef>
                <a:spcPts val="421"/>
              </a:spcBef>
              <a:buClr>
                <a:srgbClr val="CC0000"/>
              </a:buClr>
              <a:buFont typeface="Arial" panose="020B0604020202020204" pitchFamily="34" charset="0"/>
              <a:buChar char="•"/>
            </a:pPr>
            <a:r>
              <a:rPr lang="de-CH" sz="2100" spc="-1" dirty="0">
                <a:solidFill>
                  <a:srgbClr val="000000"/>
                </a:solidFill>
                <a:latin typeface="Verdana"/>
              </a:rPr>
              <a:t>Microservices</a:t>
            </a:r>
            <a:endParaRPr lang="en-US" sz="2100" spc="-1" dirty="0">
              <a:solidFill>
                <a:srgbClr val="000000"/>
              </a:solidFill>
              <a:latin typeface="Verdana"/>
            </a:endParaRPr>
          </a:p>
          <a:p>
            <a:pPr marL="343170" indent="-342900">
              <a:spcBef>
                <a:spcPts val="421"/>
              </a:spcBef>
              <a:buClr>
                <a:srgbClr val="CC0000"/>
              </a:buClr>
              <a:buFont typeface="Arial" panose="020B0604020202020204" pitchFamily="34" charset="0"/>
              <a:buChar char="•"/>
            </a:pPr>
            <a:r>
              <a:rPr lang="de-CH" sz="2100" spc="-1" dirty="0">
                <a:solidFill>
                  <a:srgbClr val="000000"/>
                </a:solidFill>
                <a:latin typeface="Verdana"/>
              </a:rPr>
              <a:t>Multi-Tenancy</a:t>
            </a:r>
            <a:endParaRPr lang="en-US" sz="2100" spc="-1" dirty="0">
              <a:solidFill>
                <a:srgbClr val="000000"/>
              </a:solidFill>
              <a:latin typeface="Verdana"/>
            </a:endParaRPr>
          </a:p>
          <a:p>
            <a:pPr marL="343170" indent="-342900">
              <a:spcBef>
                <a:spcPts val="421"/>
              </a:spcBef>
              <a:buClr>
                <a:srgbClr val="CC0000"/>
              </a:buClr>
              <a:buFont typeface="Arial" panose="020B0604020202020204" pitchFamily="34" charset="0"/>
              <a:buChar char="•"/>
            </a:pPr>
            <a:r>
              <a:rPr lang="de-CH" sz="2100" spc="-1" dirty="0">
                <a:solidFill>
                  <a:srgbClr val="000000"/>
                </a:solidFill>
                <a:latin typeface="Verdana"/>
              </a:rPr>
              <a:t>Unified execution environment (dev </a:t>
            </a:r>
            <a:r>
              <a:rPr lang="de-CH" sz="2100" spc="-1" dirty="0">
                <a:solidFill>
                  <a:srgbClr val="000000"/>
                </a:solidFill>
                <a:latin typeface="Wingdings"/>
              </a:rPr>
              <a:t></a:t>
            </a:r>
            <a:r>
              <a:rPr lang="de-CH" sz="2100" spc="-1" dirty="0">
                <a:solidFill>
                  <a:srgbClr val="000000"/>
                </a:solidFill>
                <a:latin typeface="Verdana"/>
              </a:rPr>
              <a:t> test </a:t>
            </a:r>
            <a:r>
              <a:rPr lang="de-CH" sz="2100" spc="-1" dirty="0">
                <a:solidFill>
                  <a:srgbClr val="000000"/>
                </a:solidFill>
                <a:latin typeface="Wingdings"/>
              </a:rPr>
              <a:t></a:t>
            </a:r>
            <a:r>
              <a:rPr lang="de-CH" sz="2100" spc="-1" dirty="0">
                <a:solidFill>
                  <a:srgbClr val="000000"/>
                </a:solidFill>
                <a:latin typeface="Verdana"/>
              </a:rPr>
              <a:t> prod (local, VM, cloud, ...)</a:t>
            </a:r>
            <a:endParaRPr lang="en-US" sz="2100" spc="-1" dirty="0">
              <a:solidFill>
                <a:srgbClr val="000000"/>
              </a:solidFill>
              <a:latin typeface="Verdana"/>
            </a:endParaRPr>
          </a:p>
          <a:p>
            <a:pPr>
              <a:spcBef>
                <a:spcPts val="421"/>
              </a:spcBef>
            </a:pPr>
            <a:endParaRPr lang="en-US" sz="2100" spc="-1" dirty="0">
              <a:solidFill>
                <a:srgbClr val="000000"/>
              </a:solidFill>
              <a:latin typeface="Verdan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2564905"/>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10452" y="2788187"/>
            <a:ext cx="1627369" cy="1569660"/>
          </a:xfrm>
          <a:prstGeom prst="rect">
            <a:avLst/>
          </a:prstGeom>
          <a:noFill/>
        </p:spPr>
        <p:txBody>
          <a:bodyPr wrap="none" rtlCol="0">
            <a:spAutoFit/>
          </a:bodyPr>
          <a:lstStyle/>
          <a:p>
            <a:r>
              <a:rPr lang="en-US" altLang="zh-CN" sz="9600" dirty="0">
                <a:solidFill>
                  <a:schemeClr val="bg1"/>
                </a:solidFill>
                <a:latin typeface="微软雅黑" panose="020B0503020204020204" pitchFamily="34" charset="-122"/>
                <a:ea typeface="微软雅黑" panose="020B0503020204020204" pitchFamily="34" charset="-122"/>
              </a:rPr>
              <a:t>03</a:t>
            </a:r>
            <a:endParaRPr lang="zh-CN" altLang="en-US" sz="96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686848" y="3228945"/>
            <a:ext cx="3813865"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How to setup </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rPr>
              <a:t>Docker</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in Linux</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6731658" y="2564904"/>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5408317"/>
      </p:ext>
    </p:extLst>
  </p:cSld>
  <p:clrMapOvr>
    <a:masterClrMapping/>
  </p:clrMapOvr>
  <p:transition spd="slow" advTm="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a:xfrm>
            <a:off x="857880" y="1057450"/>
            <a:ext cx="580235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How to setup </a:t>
            </a:r>
            <a:r>
              <a:rPr lang="en-US" altLang="zh-CN" sz="1800" b="1" dirty="0" err="1">
                <a:solidFill>
                  <a:schemeClr val="tx1">
                    <a:lumMod val="75000"/>
                    <a:lumOff val="25000"/>
                  </a:schemeClr>
                </a:solidFill>
                <a:latin typeface="微软雅黑" panose="020B0503020204020204" pitchFamily="34" charset="-122"/>
                <a:ea typeface="微软雅黑" panose="020B0503020204020204" pitchFamily="34" charset="-122"/>
              </a:rPr>
              <a:t>Docker</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 in Linux – Oracle </a:t>
            </a:r>
            <a:r>
              <a:rPr lang="en-US" altLang="zh-CN" sz="1800" b="1" dirty="0" err="1">
                <a:solidFill>
                  <a:schemeClr val="tx1">
                    <a:lumMod val="75000"/>
                    <a:lumOff val="25000"/>
                  </a:schemeClr>
                </a:solidFill>
                <a:latin typeface="微软雅黑" panose="020B0503020204020204" pitchFamily="34" charset="-122"/>
                <a:ea typeface="微软雅黑" panose="020B0503020204020204" pitchFamily="34" charset="-122"/>
              </a:rPr>
              <a:t>linux</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 7.x</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Rectangle 22"/>
          <p:cNvSpPr/>
          <p:nvPr/>
        </p:nvSpPr>
        <p:spPr>
          <a:xfrm>
            <a:off x="755577" y="1556792"/>
            <a:ext cx="5040560" cy="4537076"/>
          </a:xfrm>
          <a:prstGeom prst="rect">
            <a:avLst/>
          </a:prstGeom>
        </p:spPr>
        <p:txBody>
          <a:bodyPr wrap="square">
            <a:spAutoFit/>
          </a:bodyPr>
          <a:lstStyle/>
          <a:p>
            <a:pPr>
              <a:lnSpc>
                <a:spcPct val="150000"/>
              </a:lnSpc>
            </a:pPr>
            <a:r>
              <a:rPr lang="en-US" altLang="zh-CN" sz="1200" dirty="0"/>
              <a:t>1. Touch file /</a:t>
            </a:r>
            <a:r>
              <a:rPr lang="en-US" sz="1200" dirty="0"/>
              <a:t>etc/</a:t>
            </a:r>
            <a:r>
              <a:rPr lang="en-US" sz="1200" dirty="0" err="1"/>
              <a:t>yum.repos.d</a:t>
            </a:r>
            <a:r>
              <a:rPr lang="en-US" sz="1200" dirty="0"/>
              <a:t>/</a:t>
            </a:r>
            <a:r>
              <a:rPr lang="en-US" sz="1200" dirty="0" err="1"/>
              <a:t>docker.repo</a:t>
            </a:r>
            <a:br>
              <a:rPr lang="zh-CN" altLang="en-US" sz="1200" dirty="0"/>
            </a:br>
            <a:r>
              <a:rPr lang="en-US" sz="1200" dirty="0"/>
              <a:t>name=</a:t>
            </a:r>
            <a:r>
              <a:rPr lang="en-US" sz="1200" dirty="0" err="1"/>
              <a:t>Docker</a:t>
            </a:r>
            <a:r>
              <a:rPr lang="en-US" sz="1200" dirty="0"/>
              <a:t> Repository</a:t>
            </a:r>
            <a:br>
              <a:rPr lang="en-US" sz="1200" dirty="0"/>
            </a:br>
            <a:r>
              <a:rPr lang="en-US" sz="1200" dirty="0" err="1"/>
              <a:t>baseurl</a:t>
            </a:r>
            <a:r>
              <a:rPr lang="en-US" sz="1200" dirty="0"/>
              <a:t>=https://yum.dockerproject.org/repo/main/oraclelinux/7</a:t>
            </a:r>
            <a:br>
              <a:rPr lang="en-US" sz="1200" dirty="0"/>
            </a:br>
            <a:r>
              <a:rPr lang="en-US" sz="1200" dirty="0"/>
              <a:t>enabled=1</a:t>
            </a:r>
            <a:br>
              <a:rPr lang="en-US" sz="1200" dirty="0"/>
            </a:br>
            <a:r>
              <a:rPr lang="en-US" sz="1200" dirty="0" err="1"/>
              <a:t>gpgcheck</a:t>
            </a:r>
            <a:r>
              <a:rPr lang="en-US" sz="1200" dirty="0"/>
              <a:t>=1</a:t>
            </a:r>
            <a:br>
              <a:rPr lang="en-US" sz="1200" dirty="0"/>
            </a:br>
            <a:r>
              <a:rPr lang="en-US" sz="1200" dirty="0" err="1"/>
              <a:t>gpgkey</a:t>
            </a:r>
            <a:r>
              <a:rPr lang="en-US" sz="1200" dirty="0"/>
              <a:t>=https://yum.dockerproject.org/gpg</a:t>
            </a:r>
            <a:br>
              <a:rPr lang="en-US" sz="1200" dirty="0"/>
            </a:br>
            <a:r>
              <a:rPr lang="en-US" sz="1200" dirty="0"/>
              <a:t>2. Yum install -y </a:t>
            </a:r>
            <a:r>
              <a:rPr lang="en-US" sz="1200" dirty="0" err="1"/>
              <a:t>docker</a:t>
            </a:r>
            <a:r>
              <a:rPr lang="en-US" sz="1200" dirty="0"/>
              <a:t>-engine</a:t>
            </a:r>
            <a:br>
              <a:rPr lang="en-US" sz="1200" dirty="0"/>
            </a:br>
            <a:r>
              <a:rPr lang="en-US" sz="1200" dirty="0"/>
              <a:t>3. Configure Firewall</a:t>
            </a:r>
            <a:r>
              <a:rPr lang="zh-CN" altLang="en-US" sz="1200" dirty="0"/>
              <a:t>：</a:t>
            </a:r>
            <a:br>
              <a:rPr lang="zh-CN" altLang="en-US" sz="1200" dirty="0"/>
            </a:br>
            <a:r>
              <a:rPr lang="en-US" sz="1200" dirty="0" err="1"/>
              <a:t>systemctl</a:t>
            </a:r>
            <a:r>
              <a:rPr lang="en-US" sz="1200" dirty="0"/>
              <a:t> disable </a:t>
            </a:r>
            <a:r>
              <a:rPr lang="en-US" sz="1200" dirty="0" err="1"/>
              <a:t>firewalld</a:t>
            </a:r>
            <a:br>
              <a:rPr lang="en-US" sz="1200" dirty="0"/>
            </a:br>
            <a:r>
              <a:rPr lang="en-US" sz="1200" dirty="0"/>
              <a:t>yum install -y </a:t>
            </a:r>
            <a:r>
              <a:rPr lang="en-US" sz="1200" dirty="0" err="1"/>
              <a:t>iptables</a:t>
            </a:r>
            <a:r>
              <a:rPr lang="en-US" sz="1200" dirty="0"/>
              <a:t>-services</a:t>
            </a:r>
            <a:br>
              <a:rPr lang="en-US" sz="1200" dirty="0"/>
            </a:br>
            <a:r>
              <a:rPr lang="en-US" sz="1200" dirty="0" err="1"/>
              <a:t>systemctl</a:t>
            </a:r>
            <a:r>
              <a:rPr lang="en-US" sz="1200" dirty="0"/>
              <a:t> enable </a:t>
            </a:r>
            <a:r>
              <a:rPr lang="en-US" sz="1200" dirty="0" err="1"/>
              <a:t>iptables</a:t>
            </a:r>
            <a:br>
              <a:rPr lang="en-US" sz="1200" dirty="0"/>
            </a:br>
            <a:r>
              <a:rPr lang="en-US" sz="1200" dirty="0" err="1"/>
              <a:t>systemctl</a:t>
            </a:r>
            <a:r>
              <a:rPr lang="en-US" sz="1200" dirty="0"/>
              <a:t> start </a:t>
            </a:r>
            <a:r>
              <a:rPr lang="en-US" sz="1200" dirty="0" err="1"/>
              <a:t>iptables</a:t>
            </a:r>
            <a:br>
              <a:rPr lang="en-US" sz="1200" dirty="0"/>
            </a:br>
            <a:r>
              <a:rPr lang="en-US" sz="1200" dirty="0"/>
              <a:t>4. Automatic start: </a:t>
            </a:r>
            <a:r>
              <a:rPr lang="en-US" sz="1200" dirty="0" err="1"/>
              <a:t>systemctl</a:t>
            </a:r>
            <a:r>
              <a:rPr lang="en-US" sz="1200" dirty="0"/>
              <a:t> enable </a:t>
            </a:r>
            <a:r>
              <a:rPr lang="en-US" sz="1200" dirty="0" err="1"/>
              <a:t>docker.service</a:t>
            </a:r>
            <a:br>
              <a:rPr lang="en-US" sz="1200" dirty="0"/>
            </a:br>
            <a:r>
              <a:rPr lang="en-US" sz="1200" dirty="0"/>
              <a:t>5. Manually start: </a:t>
            </a:r>
            <a:r>
              <a:rPr lang="en-US" sz="1200" dirty="0" err="1"/>
              <a:t>systemctl</a:t>
            </a:r>
            <a:r>
              <a:rPr lang="en-US" sz="1200" dirty="0"/>
              <a:t> start </a:t>
            </a:r>
            <a:r>
              <a:rPr lang="en-US" sz="1200" dirty="0" err="1"/>
              <a:t>docker.service</a:t>
            </a:r>
            <a:br>
              <a:rPr lang="en-US" sz="1200" dirty="0"/>
            </a:br>
            <a:r>
              <a:rPr lang="en-US" sz="1200" dirty="0"/>
              <a:t>6. Check status: </a:t>
            </a:r>
            <a:r>
              <a:rPr lang="en-US" sz="1200" dirty="0" err="1"/>
              <a:t>systemctl</a:t>
            </a:r>
            <a:r>
              <a:rPr lang="en-US" sz="1200" dirty="0"/>
              <a:t> status </a:t>
            </a:r>
            <a:r>
              <a:rPr lang="en-US" sz="1200" dirty="0" err="1"/>
              <a:t>docker.service</a:t>
            </a:r>
            <a:br>
              <a:rPr lang="en-US" sz="1400" dirty="0"/>
            </a:br>
            <a:endParaRPr lang="en-US" sz="1400" dirty="0"/>
          </a:p>
        </p:txBody>
      </p:sp>
    </p:spTree>
    <p:extLst>
      <p:ext uri="{BB962C8B-B14F-4D97-AF65-F5344CB8AC3E}">
        <p14:creationId xmlns:p14="http://schemas.microsoft.com/office/powerpoint/2010/main" val="238349579"/>
      </p:ext>
    </p:extLst>
  </p:cSld>
  <p:clrMapOvr>
    <a:masterClrMapping/>
  </p:clrMapOvr>
  <p:transition spd="slow" advTm="0"/>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a:xfrm>
            <a:off x="857880" y="1057450"/>
            <a:ext cx="580235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How to setup </a:t>
            </a:r>
            <a:r>
              <a:rPr lang="en-US" altLang="zh-CN" sz="1800" b="1" dirty="0" err="1">
                <a:solidFill>
                  <a:schemeClr val="tx1">
                    <a:lumMod val="75000"/>
                    <a:lumOff val="25000"/>
                  </a:schemeClr>
                </a:solidFill>
                <a:latin typeface="微软雅黑" panose="020B0503020204020204" pitchFamily="34" charset="-122"/>
                <a:ea typeface="微软雅黑" panose="020B0503020204020204" pitchFamily="34" charset="-122"/>
              </a:rPr>
              <a:t>Docker</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 in Linux – RHEL 7.4 build</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Rectangle 22"/>
          <p:cNvSpPr/>
          <p:nvPr/>
        </p:nvSpPr>
        <p:spPr>
          <a:xfrm>
            <a:off x="755577" y="1556792"/>
            <a:ext cx="5040560" cy="705258"/>
          </a:xfrm>
          <a:prstGeom prst="rect">
            <a:avLst/>
          </a:prstGeom>
        </p:spPr>
        <p:txBody>
          <a:bodyPr wrap="square">
            <a:spAutoFit/>
          </a:bodyPr>
          <a:lstStyle/>
          <a:p>
            <a:pPr>
              <a:lnSpc>
                <a:spcPct val="150000"/>
              </a:lnSpc>
            </a:pPr>
            <a:br>
              <a:rPr lang="en-US" sz="1400" dirty="0"/>
            </a:br>
            <a:endParaRPr lang="en-US" sz="1400" dirty="0"/>
          </a:p>
        </p:txBody>
      </p:sp>
      <p:pic>
        <p:nvPicPr>
          <p:cNvPr id="5" name="Picture 4"/>
          <p:cNvPicPr/>
          <p:nvPr/>
        </p:nvPicPr>
        <p:blipFill>
          <a:blip r:embed="rId3" cstate="print"/>
          <a:srcRect/>
          <a:stretch>
            <a:fillRect/>
          </a:stretch>
        </p:blipFill>
        <p:spPr bwMode="auto">
          <a:xfrm>
            <a:off x="755576" y="1700809"/>
            <a:ext cx="5486400" cy="423479"/>
          </a:xfrm>
          <a:prstGeom prst="rect">
            <a:avLst/>
          </a:prstGeom>
          <a:noFill/>
          <a:ln w="9525">
            <a:noFill/>
            <a:miter lim="800000"/>
            <a:headEnd/>
            <a:tailEnd/>
          </a:ln>
        </p:spPr>
      </p:pic>
      <p:pic>
        <p:nvPicPr>
          <p:cNvPr id="6" name="Picture 5"/>
          <p:cNvPicPr/>
          <p:nvPr/>
        </p:nvPicPr>
        <p:blipFill>
          <a:blip r:embed="rId4" cstate="print"/>
          <a:srcRect/>
          <a:stretch>
            <a:fillRect/>
          </a:stretch>
        </p:blipFill>
        <p:spPr bwMode="auto">
          <a:xfrm>
            <a:off x="755576" y="2276873"/>
            <a:ext cx="5486400" cy="3490204"/>
          </a:xfrm>
          <a:prstGeom prst="rect">
            <a:avLst/>
          </a:prstGeom>
          <a:noFill/>
          <a:ln w="9525">
            <a:noFill/>
            <a:miter lim="800000"/>
            <a:headEnd/>
            <a:tailEnd/>
          </a:ln>
        </p:spPr>
      </p:pic>
      <p:pic>
        <p:nvPicPr>
          <p:cNvPr id="7" name="Picture 38"/>
          <p:cNvPicPr/>
          <p:nvPr/>
        </p:nvPicPr>
        <p:blipFill>
          <a:blip r:embed="rId5" cstate="print"/>
          <a:srcRect/>
          <a:stretch>
            <a:fillRect/>
          </a:stretch>
        </p:blipFill>
        <p:spPr bwMode="auto">
          <a:xfrm>
            <a:off x="7092280" y="857251"/>
            <a:ext cx="2051720" cy="622004"/>
          </a:xfrm>
          <a:prstGeom prst="rect">
            <a:avLst/>
          </a:prstGeom>
          <a:noFill/>
          <a:ln w="9525">
            <a:noFill/>
            <a:miter lim="800000"/>
            <a:headEnd/>
            <a:tailEnd/>
          </a:ln>
        </p:spPr>
      </p:pic>
    </p:spTree>
    <p:extLst>
      <p:ext uri="{BB962C8B-B14F-4D97-AF65-F5344CB8AC3E}">
        <p14:creationId xmlns:p14="http://schemas.microsoft.com/office/powerpoint/2010/main" val="2645551191"/>
      </p:ext>
    </p:extLst>
  </p:cSld>
  <p:clrMapOvr>
    <a:masterClrMapping/>
  </p:clrMapOvr>
  <p:transition spd="slow" advTm="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a:xfrm>
            <a:off x="857880" y="1057450"/>
            <a:ext cx="580235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How to setup </a:t>
            </a:r>
            <a:r>
              <a:rPr lang="en-US" altLang="zh-CN" sz="1800" b="1" dirty="0" err="1">
                <a:solidFill>
                  <a:schemeClr val="tx1">
                    <a:lumMod val="75000"/>
                    <a:lumOff val="25000"/>
                  </a:schemeClr>
                </a:solidFill>
                <a:latin typeface="微软雅黑" panose="020B0503020204020204" pitchFamily="34" charset="-122"/>
                <a:ea typeface="微软雅黑" panose="020B0503020204020204" pitchFamily="34" charset="-122"/>
              </a:rPr>
              <a:t>Docker</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 in Linux – RHEL 7.4 build</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Rectangle 22"/>
          <p:cNvSpPr/>
          <p:nvPr/>
        </p:nvSpPr>
        <p:spPr>
          <a:xfrm>
            <a:off x="755577" y="1556792"/>
            <a:ext cx="5040560" cy="705258"/>
          </a:xfrm>
          <a:prstGeom prst="rect">
            <a:avLst/>
          </a:prstGeom>
        </p:spPr>
        <p:txBody>
          <a:bodyPr wrap="square">
            <a:spAutoFit/>
          </a:bodyPr>
          <a:lstStyle/>
          <a:p>
            <a:pPr>
              <a:lnSpc>
                <a:spcPct val="150000"/>
              </a:lnSpc>
            </a:pPr>
            <a:br>
              <a:rPr lang="en-US" sz="1400" dirty="0"/>
            </a:br>
            <a:endParaRPr lang="en-US" sz="1400" dirty="0"/>
          </a:p>
        </p:txBody>
      </p:sp>
      <p:pic>
        <p:nvPicPr>
          <p:cNvPr id="7" name="Picture 6"/>
          <p:cNvPicPr/>
          <p:nvPr/>
        </p:nvPicPr>
        <p:blipFill>
          <a:blip r:embed="rId3" cstate="print"/>
          <a:srcRect/>
          <a:stretch>
            <a:fillRect/>
          </a:stretch>
        </p:blipFill>
        <p:spPr bwMode="auto">
          <a:xfrm>
            <a:off x="755576" y="1916833"/>
            <a:ext cx="5486400" cy="2681937"/>
          </a:xfrm>
          <a:prstGeom prst="rect">
            <a:avLst/>
          </a:prstGeom>
          <a:noFill/>
          <a:ln w="9525">
            <a:noFill/>
            <a:miter lim="800000"/>
            <a:headEnd/>
            <a:tailEnd/>
          </a:ln>
        </p:spPr>
      </p:pic>
      <p:pic>
        <p:nvPicPr>
          <p:cNvPr id="5" name="Picture 38"/>
          <p:cNvPicPr/>
          <p:nvPr/>
        </p:nvPicPr>
        <p:blipFill>
          <a:blip r:embed="rId4" cstate="print"/>
          <a:srcRect/>
          <a:stretch>
            <a:fillRect/>
          </a:stretch>
        </p:blipFill>
        <p:spPr bwMode="auto">
          <a:xfrm>
            <a:off x="7092280" y="857251"/>
            <a:ext cx="2051720" cy="622004"/>
          </a:xfrm>
          <a:prstGeom prst="rect">
            <a:avLst/>
          </a:prstGeom>
          <a:noFill/>
          <a:ln w="9525">
            <a:noFill/>
            <a:miter lim="800000"/>
            <a:headEnd/>
            <a:tailEnd/>
          </a:ln>
        </p:spPr>
      </p:pic>
    </p:spTree>
    <p:extLst>
      <p:ext uri="{BB962C8B-B14F-4D97-AF65-F5344CB8AC3E}">
        <p14:creationId xmlns:p14="http://schemas.microsoft.com/office/powerpoint/2010/main" val="2276279195"/>
      </p:ext>
    </p:extLst>
  </p:cSld>
  <p:clrMapOvr>
    <a:masterClrMapping/>
  </p:clrMapOvr>
  <p:transition spd="slow" advTm="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a:xfrm>
            <a:off x="857880" y="1057450"/>
            <a:ext cx="580235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How to setup </a:t>
            </a:r>
            <a:r>
              <a:rPr lang="en-US" altLang="zh-CN" sz="1800" b="1" dirty="0" err="1">
                <a:solidFill>
                  <a:schemeClr val="tx1">
                    <a:lumMod val="75000"/>
                    <a:lumOff val="25000"/>
                  </a:schemeClr>
                </a:solidFill>
                <a:latin typeface="微软雅黑" panose="020B0503020204020204" pitchFamily="34" charset="-122"/>
                <a:ea typeface="微软雅黑" panose="020B0503020204020204" pitchFamily="34" charset="-122"/>
              </a:rPr>
              <a:t>Docker</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 in Linux – RHEL 7.4 build</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Rectangle 22"/>
          <p:cNvSpPr/>
          <p:nvPr/>
        </p:nvSpPr>
        <p:spPr>
          <a:xfrm>
            <a:off x="755577" y="1556792"/>
            <a:ext cx="5040560" cy="705258"/>
          </a:xfrm>
          <a:prstGeom prst="rect">
            <a:avLst/>
          </a:prstGeom>
        </p:spPr>
        <p:txBody>
          <a:bodyPr wrap="square">
            <a:spAutoFit/>
          </a:bodyPr>
          <a:lstStyle/>
          <a:p>
            <a:pPr>
              <a:lnSpc>
                <a:spcPct val="150000"/>
              </a:lnSpc>
            </a:pPr>
            <a:br>
              <a:rPr lang="en-US" sz="1400" dirty="0"/>
            </a:br>
            <a:endParaRPr lang="en-US" sz="1400" dirty="0"/>
          </a:p>
        </p:txBody>
      </p:sp>
      <p:pic>
        <p:nvPicPr>
          <p:cNvPr id="5" name="Picture 4"/>
          <p:cNvPicPr/>
          <p:nvPr/>
        </p:nvPicPr>
        <p:blipFill>
          <a:blip r:embed="rId3" cstate="print"/>
          <a:srcRect/>
          <a:stretch>
            <a:fillRect/>
          </a:stretch>
        </p:blipFill>
        <p:spPr bwMode="auto">
          <a:xfrm>
            <a:off x="755576" y="1628800"/>
            <a:ext cx="5486400" cy="2139924"/>
          </a:xfrm>
          <a:prstGeom prst="rect">
            <a:avLst/>
          </a:prstGeom>
          <a:noFill/>
          <a:ln w="9525">
            <a:noFill/>
            <a:miter lim="800000"/>
            <a:headEnd/>
            <a:tailEnd/>
          </a:ln>
        </p:spPr>
      </p:pic>
      <p:pic>
        <p:nvPicPr>
          <p:cNvPr id="6" name="Picture 5"/>
          <p:cNvPicPr/>
          <p:nvPr/>
        </p:nvPicPr>
        <p:blipFill>
          <a:blip r:embed="rId4" cstate="print"/>
          <a:srcRect/>
          <a:stretch>
            <a:fillRect/>
          </a:stretch>
        </p:blipFill>
        <p:spPr bwMode="auto">
          <a:xfrm>
            <a:off x="755576" y="3789041"/>
            <a:ext cx="5486400" cy="643270"/>
          </a:xfrm>
          <a:prstGeom prst="rect">
            <a:avLst/>
          </a:prstGeom>
          <a:noFill/>
          <a:ln w="9525">
            <a:noFill/>
            <a:miter lim="800000"/>
            <a:headEnd/>
            <a:tailEnd/>
          </a:ln>
        </p:spPr>
      </p:pic>
      <p:pic>
        <p:nvPicPr>
          <p:cNvPr id="8" name="Picture 7"/>
          <p:cNvPicPr/>
          <p:nvPr/>
        </p:nvPicPr>
        <p:blipFill>
          <a:blip r:embed="rId5" cstate="print"/>
          <a:srcRect/>
          <a:stretch>
            <a:fillRect/>
          </a:stretch>
        </p:blipFill>
        <p:spPr bwMode="auto">
          <a:xfrm>
            <a:off x="755576" y="4509121"/>
            <a:ext cx="5486400" cy="919508"/>
          </a:xfrm>
          <a:prstGeom prst="rect">
            <a:avLst/>
          </a:prstGeom>
          <a:noFill/>
          <a:ln w="9525">
            <a:noFill/>
            <a:miter lim="800000"/>
            <a:headEnd/>
            <a:tailEnd/>
          </a:ln>
        </p:spPr>
      </p:pic>
      <p:pic>
        <p:nvPicPr>
          <p:cNvPr id="7" name="Picture 38"/>
          <p:cNvPicPr/>
          <p:nvPr/>
        </p:nvPicPr>
        <p:blipFill>
          <a:blip r:embed="rId6" cstate="print"/>
          <a:srcRect/>
          <a:stretch>
            <a:fillRect/>
          </a:stretch>
        </p:blipFill>
        <p:spPr bwMode="auto">
          <a:xfrm>
            <a:off x="7092280" y="857251"/>
            <a:ext cx="2051720" cy="622004"/>
          </a:xfrm>
          <a:prstGeom prst="rect">
            <a:avLst/>
          </a:prstGeom>
          <a:noFill/>
          <a:ln w="9525">
            <a:noFill/>
            <a:miter lim="800000"/>
            <a:headEnd/>
            <a:tailEnd/>
          </a:ln>
        </p:spPr>
      </p:pic>
    </p:spTree>
    <p:extLst>
      <p:ext uri="{BB962C8B-B14F-4D97-AF65-F5344CB8AC3E}">
        <p14:creationId xmlns:p14="http://schemas.microsoft.com/office/powerpoint/2010/main" val="1190682731"/>
      </p:ext>
    </p:extLst>
  </p:cSld>
  <p:clrMapOvr>
    <a:masterClrMapping/>
  </p:clrMapOvr>
  <p:transition spd="slow" advTm="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a:xfrm>
            <a:off x="857880" y="1057450"/>
            <a:ext cx="580235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How to setup </a:t>
            </a:r>
            <a:r>
              <a:rPr lang="en-US" altLang="zh-CN" sz="1800" b="1" dirty="0" err="1">
                <a:solidFill>
                  <a:schemeClr val="tx1">
                    <a:lumMod val="75000"/>
                    <a:lumOff val="25000"/>
                  </a:schemeClr>
                </a:solidFill>
                <a:latin typeface="微软雅黑" panose="020B0503020204020204" pitchFamily="34" charset="-122"/>
                <a:ea typeface="微软雅黑" panose="020B0503020204020204" pitchFamily="34" charset="-122"/>
              </a:rPr>
              <a:t>Docker</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 in Linux – RHEL 7.4 build</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Rectangle 22"/>
          <p:cNvSpPr/>
          <p:nvPr/>
        </p:nvSpPr>
        <p:spPr>
          <a:xfrm>
            <a:off x="755577" y="1556792"/>
            <a:ext cx="5040560" cy="705258"/>
          </a:xfrm>
          <a:prstGeom prst="rect">
            <a:avLst/>
          </a:prstGeom>
        </p:spPr>
        <p:txBody>
          <a:bodyPr wrap="square">
            <a:spAutoFit/>
          </a:bodyPr>
          <a:lstStyle/>
          <a:p>
            <a:pPr>
              <a:lnSpc>
                <a:spcPct val="150000"/>
              </a:lnSpc>
            </a:pPr>
            <a:br>
              <a:rPr lang="en-US" sz="1400" dirty="0"/>
            </a:br>
            <a:endParaRPr lang="en-US" sz="1400" dirty="0"/>
          </a:p>
        </p:txBody>
      </p:sp>
      <p:pic>
        <p:nvPicPr>
          <p:cNvPr id="7" name="Picture 6"/>
          <p:cNvPicPr/>
          <p:nvPr/>
        </p:nvPicPr>
        <p:blipFill>
          <a:blip r:embed="rId3" cstate="print"/>
          <a:srcRect/>
          <a:stretch>
            <a:fillRect/>
          </a:stretch>
        </p:blipFill>
        <p:spPr bwMode="auto">
          <a:xfrm>
            <a:off x="755576" y="1628800"/>
            <a:ext cx="5486400" cy="473490"/>
          </a:xfrm>
          <a:prstGeom prst="rect">
            <a:avLst/>
          </a:prstGeom>
          <a:noFill/>
          <a:ln w="9525">
            <a:noFill/>
            <a:miter lim="800000"/>
            <a:headEnd/>
            <a:tailEnd/>
          </a:ln>
        </p:spPr>
      </p:pic>
      <p:pic>
        <p:nvPicPr>
          <p:cNvPr id="9" name="Picture 8"/>
          <p:cNvPicPr/>
          <p:nvPr/>
        </p:nvPicPr>
        <p:blipFill>
          <a:blip r:embed="rId4" cstate="print"/>
          <a:srcRect/>
          <a:stretch>
            <a:fillRect/>
          </a:stretch>
        </p:blipFill>
        <p:spPr bwMode="auto">
          <a:xfrm>
            <a:off x="755576" y="2204864"/>
            <a:ext cx="5486400" cy="3222885"/>
          </a:xfrm>
          <a:prstGeom prst="rect">
            <a:avLst/>
          </a:prstGeom>
          <a:noFill/>
          <a:ln w="9525">
            <a:noFill/>
            <a:miter lim="800000"/>
            <a:headEnd/>
            <a:tailEnd/>
          </a:ln>
        </p:spPr>
      </p:pic>
      <p:pic>
        <p:nvPicPr>
          <p:cNvPr id="6" name="Picture 38"/>
          <p:cNvPicPr/>
          <p:nvPr/>
        </p:nvPicPr>
        <p:blipFill>
          <a:blip r:embed="rId5" cstate="print"/>
          <a:srcRect/>
          <a:stretch>
            <a:fillRect/>
          </a:stretch>
        </p:blipFill>
        <p:spPr bwMode="auto">
          <a:xfrm>
            <a:off x="7092280" y="857251"/>
            <a:ext cx="2051720" cy="622004"/>
          </a:xfrm>
          <a:prstGeom prst="rect">
            <a:avLst/>
          </a:prstGeom>
          <a:noFill/>
          <a:ln w="9525">
            <a:noFill/>
            <a:miter lim="800000"/>
            <a:headEnd/>
            <a:tailEnd/>
          </a:ln>
        </p:spPr>
      </p:pic>
    </p:spTree>
    <p:extLst>
      <p:ext uri="{BB962C8B-B14F-4D97-AF65-F5344CB8AC3E}">
        <p14:creationId xmlns:p14="http://schemas.microsoft.com/office/powerpoint/2010/main" val="3619914950"/>
      </p:ext>
    </p:extLst>
  </p:cSld>
  <p:clrMapOvr>
    <a:masterClrMapping/>
  </p:clrMapOvr>
  <p:transition spd="slow" advTm="0"/>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a:xfrm>
            <a:off x="857880" y="1057450"/>
            <a:ext cx="580235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How to setup </a:t>
            </a:r>
            <a:r>
              <a:rPr lang="en-US" altLang="zh-CN" sz="1800" b="1" dirty="0" err="1">
                <a:solidFill>
                  <a:schemeClr val="tx1">
                    <a:lumMod val="75000"/>
                    <a:lumOff val="25000"/>
                  </a:schemeClr>
                </a:solidFill>
                <a:latin typeface="微软雅黑" panose="020B0503020204020204" pitchFamily="34" charset="-122"/>
                <a:ea typeface="微软雅黑" panose="020B0503020204020204" pitchFamily="34" charset="-122"/>
              </a:rPr>
              <a:t>Docker</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 in Linux – RHEL 7.4 build</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Rectangle 22"/>
          <p:cNvSpPr/>
          <p:nvPr/>
        </p:nvSpPr>
        <p:spPr>
          <a:xfrm>
            <a:off x="755577" y="1556792"/>
            <a:ext cx="5040560" cy="705258"/>
          </a:xfrm>
          <a:prstGeom prst="rect">
            <a:avLst/>
          </a:prstGeom>
        </p:spPr>
        <p:txBody>
          <a:bodyPr wrap="square">
            <a:spAutoFit/>
          </a:bodyPr>
          <a:lstStyle/>
          <a:p>
            <a:pPr>
              <a:lnSpc>
                <a:spcPct val="150000"/>
              </a:lnSpc>
            </a:pPr>
            <a:br>
              <a:rPr lang="en-US" sz="1400" dirty="0"/>
            </a:br>
            <a:endParaRPr lang="en-US" sz="1400" dirty="0"/>
          </a:p>
        </p:txBody>
      </p:sp>
      <p:pic>
        <p:nvPicPr>
          <p:cNvPr id="6" name="Picture 5"/>
          <p:cNvPicPr/>
          <p:nvPr/>
        </p:nvPicPr>
        <p:blipFill>
          <a:blip r:embed="rId3" cstate="print"/>
          <a:srcRect/>
          <a:stretch>
            <a:fillRect/>
          </a:stretch>
        </p:blipFill>
        <p:spPr bwMode="auto">
          <a:xfrm>
            <a:off x="755576" y="1628801"/>
            <a:ext cx="5486400" cy="849796"/>
          </a:xfrm>
          <a:prstGeom prst="rect">
            <a:avLst/>
          </a:prstGeom>
          <a:noFill/>
          <a:ln w="9525">
            <a:noFill/>
            <a:miter lim="800000"/>
            <a:headEnd/>
            <a:tailEnd/>
          </a:ln>
        </p:spPr>
      </p:pic>
      <p:pic>
        <p:nvPicPr>
          <p:cNvPr id="8" name="Picture 7"/>
          <p:cNvPicPr/>
          <p:nvPr/>
        </p:nvPicPr>
        <p:blipFill>
          <a:blip r:embed="rId4" cstate="print"/>
          <a:srcRect/>
          <a:stretch>
            <a:fillRect/>
          </a:stretch>
        </p:blipFill>
        <p:spPr bwMode="auto">
          <a:xfrm>
            <a:off x="755576" y="2564904"/>
            <a:ext cx="5486400" cy="531432"/>
          </a:xfrm>
          <a:prstGeom prst="rect">
            <a:avLst/>
          </a:prstGeom>
          <a:noFill/>
          <a:ln w="9525">
            <a:noFill/>
            <a:miter lim="800000"/>
            <a:headEnd/>
            <a:tailEnd/>
          </a:ln>
        </p:spPr>
      </p:pic>
      <p:pic>
        <p:nvPicPr>
          <p:cNvPr id="10" name="Picture 9"/>
          <p:cNvPicPr/>
          <p:nvPr/>
        </p:nvPicPr>
        <p:blipFill>
          <a:blip r:embed="rId5" cstate="print"/>
          <a:srcRect/>
          <a:stretch>
            <a:fillRect/>
          </a:stretch>
        </p:blipFill>
        <p:spPr bwMode="auto">
          <a:xfrm>
            <a:off x="755576" y="3212977"/>
            <a:ext cx="5486400" cy="565265"/>
          </a:xfrm>
          <a:prstGeom prst="rect">
            <a:avLst/>
          </a:prstGeom>
          <a:noFill/>
          <a:ln w="9525">
            <a:noFill/>
            <a:miter lim="800000"/>
            <a:headEnd/>
            <a:tailEnd/>
          </a:ln>
        </p:spPr>
      </p:pic>
      <p:pic>
        <p:nvPicPr>
          <p:cNvPr id="7" name="Picture 38"/>
          <p:cNvPicPr/>
          <p:nvPr/>
        </p:nvPicPr>
        <p:blipFill>
          <a:blip r:embed="rId6" cstate="print"/>
          <a:srcRect/>
          <a:stretch>
            <a:fillRect/>
          </a:stretch>
        </p:blipFill>
        <p:spPr bwMode="auto">
          <a:xfrm>
            <a:off x="7092280" y="857251"/>
            <a:ext cx="2051720" cy="622004"/>
          </a:xfrm>
          <a:prstGeom prst="rect">
            <a:avLst/>
          </a:prstGeom>
          <a:noFill/>
          <a:ln w="9525">
            <a:noFill/>
            <a:miter lim="800000"/>
            <a:headEnd/>
            <a:tailEnd/>
          </a:ln>
        </p:spPr>
      </p:pic>
    </p:spTree>
    <p:extLst>
      <p:ext uri="{BB962C8B-B14F-4D97-AF65-F5344CB8AC3E}">
        <p14:creationId xmlns:p14="http://schemas.microsoft.com/office/powerpoint/2010/main" val="351715656"/>
      </p:ext>
    </p:extLst>
  </p:cSld>
  <p:clrMapOvr>
    <a:masterClrMapping/>
  </p:clrMapOvr>
  <p:transition spd="slow" advTm="0"/>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a:xfrm>
            <a:off x="857880" y="1057450"/>
            <a:ext cx="580235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Commands &amp; Reference – </a:t>
            </a:r>
            <a:r>
              <a:rPr lang="en-GB" altLang="zh-CN" sz="1800" b="1" dirty="0" err="1">
                <a:solidFill>
                  <a:schemeClr val="tx1">
                    <a:lumMod val="75000"/>
                    <a:lumOff val="25000"/>
                  </a:schemeClr>
                </a:solidFill>
                <a:latin typeface="微软雅黑" panose="020B0503020204020204" pitchFamily="34" charset="-122"/>
                <a:ea typeface="微软雅黑" panose="020B0503020204020204" pitchFamily="34" charset="-122"/>
              </a:rPr>
              <a:t>Docker</a:t>
            </a:r>
            <a:r>
              <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rPr>
              <a:t> Commands</a:t>
            </a:r>
          </a:p>
        </p:txBody>
      </p:sp>
      <p:sp>
        <p:nvSpPr>
          <p:cNvPr id="23" name="Rectangle 22"/>
          <p:cNvSpPr/>
          <p:nvPr/>
        </p:nvSpPr>
        <p:spPr>
          <a:xfrm>
            <a:off x="755577" y="1556792"/>
            <a:ext cx="5040560" cy="705258"/>
          </a:xfrm>
          <a:prstGeom prst="rect">
            <a:avLst/>
          </a:prstGeom>
        </p:spPr>
        <p:txBody>
          <a:bodyPr wrap="square">
            <a:spAutoFit/>
          </a:bodyPr>
          <a:lstStyle/>
          <a:p>
            <a:pPr>
              <a:lnSpc>
                <a:spcPct val="150000"/>
              </a:lnSpc>
            </a:pPr>
            <a:br>
              <a:rPr lang="en-US" sz="1400" dirty="0"/>
            </a:br>
            <a:endParaRPr lang="en-US" sz="1400" dirty="0"/>
          </a:p>
        </p:txBody>
      </p:sp>
      <p:pic>
        <p:nvPicPr>
          <p:cNvPr id="12" name="Picture 11"/>
          <p:cNvPicPr/>
          <p:nvPr/>
        </p:nvPicPr>
        <p:blipFill>
          <a:blip r:embed="rId3" cstate="print"/>
          <a:srcRect/>
          <a:stretch>
            <a:fillRect/>
          </a:stretch>
        </p:blipFill>
        <p:spPr bwMode="auto">
          <a:xfrm>
            <a:off x="755577" y="1556793"/>
            <a:ext cx="7848872" cy="3816424"/>
          </a:xfrm>
          <a:prstGeom prst="rect">
            <a:avLst/>
          </a:prstGeom>
          <a:noFill/>
          <a:ln w="9525">
            <a:noFill/>
            <a:miter lim="800000"/>
            <a:headEnd/>
            <a:tailEnd/>
          </a:ln>
        </p:spPr>
      </p:pic>
      <p:pic>
        <p:nvPicPr>
          <p:cNvPr id="5" name="Picture 38"/>
          <p:cNvPicPr/>
          <p:nvPr/>
        </p:nvPicPr>
        <p:blipFill>
          <a:blip r:embed="rId4" cstate="print"/>
          <a:srcRect/>
          <a:stretch>
            <a:fillRect/>
          </a:stretch>
        </p:blipFill>
        <p:spPr bwMode="auto">
          <a:xfrm>
            <a:off x="7092280" y="857251"/>
            <a:ext cx="2051720" cy="622004"/>
          </a:xfrm>
          <a:prstGeom prst="rect">
            <a:avLst/>
          </a:prstGeom>
          <a:noFill/>
          <a:ln w="9525">
            <a:noFill/>
            <a:miter lim="800000"/>
            <a:headEnd/>
            <a:tailEnd/>
          </a:ln>
        </p:spPr>
      </p:pic>
    </p:spTree>
    <p:extLst>
      <p:ext uri="{BB962C8B-B14F-4D97-AF65-F5344CB8AC3E}">
        <p14:creationId xmlns:p14="http://schemas.microsoft.com/office/powerpoint/2010/main" val="2953223920"/>
      </p:ext>
    </p:extLst>
  </p:cSld>
  <p:clrMapOvr>
    <a:masterClrMapping/>
  </p:clrMapOvr>
  <p:transition spd="slow" advTm="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Shape 1"/>
          <p:cNvSpPr txBox="1"/>
          <p:nvPr/>
        </p:nvSpPr>
        <p:spPr>
          <a:xfrm>
            <a:off x="728673" y="185024"/>
            <a:ext cx="8000640" cy="799740"/>
          </a:xfrm>
          <a:prstGeom prst="rect">
            <a:avLst/>
          </a:prstGeom>
          <a:noFill/>
          <a:ln>
            <a:noFill/>
          </a:ln>
        </p:spPr>
        <p:txBody>
          <a:bodyPr lIns="0" tIns="0" rIns="0" bIns="0" anchor="ctr">
            <a:noAutofit/>
          </a:bodyPr>
          <a:lstStyle/>
          <a:p>
            <a:r>
              <a:rPr lang="en-US" sz="2700" spc="-1" dirty="0">
                <a:solidFill>
                  <a:srgbClr val="000000"/>
                </a:solidFill>
                <a:latin typeface="Arial"/>
              </a:rPr>
              <a:t>OS Virtualization</a:t>
            </a:r>
          </a:p>
        </p:txBody>
      </p:sp>
      <p:pic>
        <p:nvPicPr>
          <p:cNvPr id="90" name="Picture 89"/>
          <p:cNvPicPr/>
          <p:nvPr/>
        </p:nvPicPr>
        <p:blipFill>
          <a:blip r:embed="rId2"/>
          <a:stretch/>
        </p:blipFill>
        <p:spPr>
          <a:xfrm>
            <a:off x="1307511" y="1426172"/>
            <a:ext cx="6346736" cy="3156102"/>
          </a:xfrm>
          <a:prstGeom prst="rect">
            <a:avLst/>
          </a:prstGeom>
          <a:ln>
            <a:noFill/>
          </a:ln>
        </p:spPr>
      </p:pic>
    </p:spTree>
    <p:extLst>
      <p:ext uri="{BB962C8B-B14F-4D97-AF65-F5344CB8AC3E}">
        <p14:creationId xmlns:p14="http://schemas.microsoft.com/office/powerpoint/2010/main" val="2488611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a:xfrm>
            <a:off x="857880" y="1057450"/>
            <a:ext cx="580235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Commands &amp; Reference – </a:t>
            </a:r>
            <a:r>
              <a:rPr lang="en-GB" altLang="zh-CN" sz="1800" b="1" dirty="0" err="1">
                <a:solidFill>
                  <a:schemeClr val="tx1">
                    <a:lumMod val="75000"/>
                    <a:lumOff val="25000"/>
                  </a:schemeClr>
                </a:solidFill>
                <a:latin typeface="微软雅黑" panose="020B0503020204020204" pitchFamily="34" charset="-122"/>
                <a:ea typeface="微软雅黑" panose="020B0503020204020204" pitchFamily="34" charset="-122"/>
              </a:rPr>
              <a:t>Dockerfile</a:t>
            </a:r>
            <a:r>
              <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rPr>
              <a:t> Commands</a:t>
            </a:r>
          </a:p>
        </p:txBody>
      </p:sp>
      <p:sp>
        <p:nvSpPr>
          <p:cNvPr id="23" name="Rectangle 22"/>
          <p:cNvSpPr/>
          <p:nvPr/>
        </p:nvSpPr>
        <p:spPr>
          <a:xfrm>
            <a:off x="755577" y="1556792"/>
            <a:ext cx="5040560" cy="705258"/>
          </a:xfrm>
          <a:prstGeom prst="rect">
            <a:avLst/>
          </a:prstGeom>
        </p:spPr>
        <p:txBody>
          <a:bodyPr wrap="square">
            <a:spAutoFit/>
          </a:bodyPr>
          <a:lstStyle/>
          <a:p>
            <a:pPr>
              <a:lnSpc>
                <a:spcPct val="150000"/>
              </a:lnSpc>
            </a:pPr>
            <a:br>
              <a:rPr lang="en-US" sz="1400" dirty="0"/>
            </a:br>
            <a:endParaRPr lang="en-US" sz="1400" dirty="0"/>
          </a:p>
        </p:txBody>
      </p:sp>
      <p:pic>
        <p:nvPicPr>
          <p:cNvPr id="5" name="Picture 4"/>
          <p:cNvPicPr/>
          <p:nvPr/>
        </p:nvPicPr>
        <p:blipFill>
          <a:blip r:embed="rId3" cstate="print"/>
          <a:srcRect/>
          <a:stretch>
            <a:fillRect/>
          </a:stretch>
        </p:blipFill>
        <p:spPr bwMode="auto">
          <a:xfrm>
            <a:off x="755576" y="1628800"/>
            <a:ext cx="7776864" cy="2880320"/>
          </a:xfrm>
          <a:prstGeom prst="rect">
            <a:avLst/>
          </a:prstGeom>
          <a:noFill/>
          <a:ln w="9525">
            <a:noFill/>
            <a:miter lim="800000"/>
            <a:headEnd/>
            <a:tailEnd/>
          </a:ln>
        </p:spPr>
      </p:pic>
      <p:pic>
        <p:nvPicPr>
          <p:cNvPr id="6" name="Picture 38"/>
          <p:cNvPicPr/>
          <p:nvPr/>
        </p:nvPicPr>
        <p:blipFill>
          <a:blip r:embed="rId4" cstate="print"/>
          <a:srcRect/>
          <a:stretch>
            <a:fillRect/>
          </a:stretch>
        </p:blipFill>
        <p:spPr bwMode="auto">
          <a:xfrm>
            <a:off x="7092280" y="857251"/>
            <a:ext cx="2051720" cy="622004"/>
          </a:xfrm>
          <a:prstGeom prst="rect">
            <a:avLst/>
          </a:prstGeom>
          <a:noFill/>
          <a:ln w="9525">
            <a:noFill/>
            <a:miter lim="800000"/>
            <a:headEnd/>
            <a:tailEnd/>
          </a:ln>
        </p:spPr>
      </p:pic>
    </p:spTree>
    <p:extLst>
      <p:ext uri="{BB962C8B-B14F-4D97-AF65-F5344CB8AC3E}">
        <p14:creationId xmlns:p14="http://schemas.microsoft.com/office/powerpoint/2010/main" val="3247311096"/>
      </p:ext>
    </p:extLst>
  </p:cSld>
  <p:clrMapOvr>
    <a:masterClrMapping/>
  </p:clrMapOvr>
  <p:transition spd="slow" advTm="0"/>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857880" y="1057450"/>
            <a:ext cx="537030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Why use </a:t>
            </a:r>
            <a:r>
              <a:rPr lang="en-US" altLang="zh-CN" sz="1800" b="1" dirty="0" err="1">
                <a:solidFill>
                  <a:schemeClr val="tx1">
                    <a:lumMod val="75000"/>
                    <a:lumOff val="25000"/>
                  </a:schemeClr>
                </a:solidFill>
                <a:latin typeface="微软雅黑" panose="020B0503020204020204" pitchFamily="34" charset="-122"/>
                <a:ea typeface="微软雅黑" panose="020B0503020204020204" pitchFamily="34" charset="-122"/>
              </a:rPr>
              <a:t>Docker</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 – </a:t>
            </a:r>
            <a:r>
              <a:rPr lang="en-US" altLang="zh-CN" sz="1800" b="1" dirty="0" err="1">
                <a:solidFill>
                  <a:schemeClr val="tx1">
                    <a:lumMod val="75000"/>
                    <a:lumOff val="25000"/>
                  </a:schemeClr>
                </a:solidFill>
                <a:latin typeface="微软雅黑" panose="020B0503020204020204" pitchFamily="34" charset="-122"/>
                <a:ea typeface="微软雅黑" panose="020B0503020204020204" pitchFamily="34" charset="-122"/>
              </a:rPr>
              <a:t>Docker</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 in </a:t>
            </a:r>
            <a:r>
              <a:rPr lang="en-US" altLang="zh-CN" sz="1800" b="1" dirty="0" err="1">
                <a:solidFill>
                  <a:schemeClr val="tx1">
                    <a:lumMod val="75000"/>
                    <a:lumOff val="25000"/>
                  </a:schemeClr>
                </a:solidFill>
                <a:latin typeface="微软雅黑" panose="020B0503020204020204" pitchFamily="34" charset="-122"/>
                <a:ea typeface="微软雅黑" panose="020B0503020204020204" pitchFamily="34" charset="-122"/>
              </a:rPr>
              <a:t>Devopes</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6" name="Picture 45"/>
          <p:cNvPicPr/>
          <p:nvPr/>
        </p:nvPicPr>
        <p:blipFill>
          <a:blip r:embed="rId3" cstate="print"/>
          <a:srcRect/>
          <a:stretch>
            <a:fillRect/>
          </a:stretch>
        </p:blipFill>
        <p:spPr bwMode="auto">
          <a:xfrm>
            <a:off x="683568" y="1628800"/>
            <a:ext cx="7920880" cy="3672408"/>
          </a:xfrm>
          <a:prstGeom prst="rect">
            <a:avLst/>
          </a:prstGeom>
          <a:noFill/>
          <a:ln w="9525">
            <a:noFill/>
            <a:miter lim="800000"/>
            <a:headEnd/>
            <a:tailEnd/>
          </a:ln>
        </p:spPr>
      </p:pic>
      <p:sp>
        <p:nvSpPr>
          <p:cNvPr id="5" name="TextBox 4"/>
          <p:cNvSpPr txBox="1"/>
          <p:nvPr/>
        </p:nvSpPr>
        <p:spPr>
          <a:xfrm>
            <a:off x="5436096" y="2132856"/>
            <a:ext cx="478016" cy="246221"/>
          </a:xfrm>
          <a:prstGeom prst="rect">
            <a:avLst/>
          </a:prstGeom>
          <a:noFill/>
        </p:spPr>
        <p:txBody>
          <a:bodyPr wrap="none" rtlCol="0">
            <a:spAutoFit/>
          </a:bodyPr>
          <a:lstStyle/>
          <a:p>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AWS</a:t>
            </a:r>
            <a:endParaRPr 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7" name="Picture 6"/>
          <p:cNvPicPr/>
          <p:nvPr/>
        </p:nvPicPr>
        <p:blipFill>
          <a:blip r:embed="rId4" cstate="print"/>
          <a:srcRect/>
          <a:stretch>
            <a:fillRect/>
          </a:stretch>
        </p:blipFill>
        <p:spPr bwMode="auto">
          <a:xfrm>
            <a:off x="5292081" y="2420889"/>
            <a:ext cx="803275" cy="422275"/>
          </a:xfrm>
          <a:prstGeom prst="rect">
            <a:avLst/>
          </a:prstGeom>
          <a:noFill/>
          <a:ln w="9525">
            <a:noFill/>
            <a:miter lim="800000"/>
            <a:headEnd/>
            <a:tailEnd/>
          </a:ln>
        </p:spPr>
      </p:pic>
    </p:spTree>
    <p:extLst>
      <p:ext uri="{BB962C8B-B14F-4D97-AF65-F5344CB8AC3E}">
        <p14:creationId xmlns:p14="http://schemas.microsoft.com/office/powerpoint/2010/main" val="4148111470"/>
      </p:ext>
    </p:extLst>
  </p:cSld>
  <p:clrMapOvr>
    <a:masterClrMapping/>
  </p:clrMapOvr>
  <p:transition spd="slow" advTm="0"/>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a:xfrm>
            <a:off x="857880" y="1057450"/>
            <a:ext cx="580235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Commands &amp; References – References</a:t>
            </a:r>
          </a:p>
        </p:txBody>
      </p:sp>
      <p:sp>
        <p:nvSpPr>
          <p:cNvPr id="23" name="Rectangle 22"/>
          <p:cNvSpPr/>
          <p:nvPr/>
        </p:nvSpPr>
        <p:spPr>
          <a:xfrm>
            <a:off x="755577" y="1556792"/>
            <a:ext cx="5040560" cy="705258"/>
          </a:xfrm>
          <a:prstGeom prst="rect">
            <a:avLst/>
          </a:prstGeom>
        </p:spPr>
        <p:txBody>
          <a:bodyPr wrap="square">
            <a:spAutoFit/>
          </a:bodyPr>
          <a:lstStyle/>
          <a:p>
            <a:pPr>
              <a:lnSpc>
                <a:spcPct val="150000"/>
              </a:lnSpc>
            </a:pPr>
            <a:br>
              <a:rPr lang="en-US" sz="1400" dirty="0"/>
            </a:br>
            <a:endParaRPr lang="en-US" sz="1400" dirty="0"/>
          </a:p>
        </p:txBody>
      </p:sp>
      <p:sp>
        <p:nvSpPr>
          <p:cNvPr id="5" name="Rectangle 4"/>
          <p:cNvSpPr/>
          <p:nvPr/>
        </p:nvSpPr>
        <p:spPr>
          <a:xfrm>
            <a:off x="755577" y="1628801"/>
            <a:ext cx="5549917" cy="4524315"/>
          </a:xfrm>
          <a:prstGeom prst="rect">
            <a:avLst/>
          </a:prstGeom>
        </p:spPr>
        <p:txBody>
          <a:bodyPr wrap="none">
            <a:spAutoFit/>
          </a:bodyPr>
          <a:lstStyle/>
          <a:p>
            <a:r>
              <a:rPr lang="en-US" dirty="0">
                <a:hlinkClick r:id="rId3"/>
              </a:rPr>
              <a:t>http://www.docker.com</a:t>
            </a:r>
            <a:endParaRPr lang="en-US" dirty="0"/>
          </a:p>
          <a:p>
            <a:endParaRPr lang="en-US" dirty="0"/>
          </a:p>
          <a:p>
            <a:r>
              <a:rPr lang="en-US" dirty="0">
                <a:hlinkClick r:id="rId4"/>
              </a:rPr>
              <a:t>https://docs.docker.com/linux/</a:t>
            </a:r>
            <a:endParaRPr lang="en-US" dirty="0"/>
          </a:p>
          <a:p>
            <a:endParaRPr lang="en-US" dirty="0"/>
          </a:p>
          <a:p>
            <a:r>
              <a:rPr lang="en-US" dirty="0">
                <a:hlinkClick r:id="rId5"/>
              </a:rPr>
              <a:t>https://docs.docker.com/engine/userguide/</a:t>
            </a:r>
            <a:endParaRPr lang="en-US" dirty="0"/>
          </a:p>
          <a:p>
            <a:endParaRPr lang="en-US" dirty="0"/>
          </a:p>
          <a:p>
            <a:r>
              <a:rPr lang="en-US" dirty="0">
                <a:hlinkClick r:id="rId6"/>
              </a:rPr>
              <a:t>https://www.docker.com/open-source</a:t>
            </a:r>
            <a:endParaRPr lang="en-US" dirty="0"/>
          </a:p>
          <a:p>
            <a:endParaRPr lang="en-US" dirty="0"/>
          </a:p>
          <a:p>
            <a:r>
              <a:rPr lang="en-US" dirty="0">
                <a:hlinkClick r:id="rId7"/>
              </a:rPr>
              <a:t>https://hub.docker.com/</a:t>
            </a:r>
            <a:endParaRPr lang="en-US" dirty="0"/>
          </a:p>
          <a:p>
            <a:endParaRPr lang="en-US" dirty="0"/>
          </a:p>
          <a:p>
            <a:r>
              <a:rPr lang="en-US" dirty="0">
                <a:hlinkClick r:id="rId8"/>
              </a:rPr>
              <a:t>https://www.docker-cn.com/</a:t>
            </a:r>
            <a:endParaRPr lang="en-US" dirty="0"/>
          </a:p>
          <a:p>
            <a:endParaRPr lang="en-US" dirty="0"/>
          </a:p>
          <a:p>
            <a:r>
              <a:rPr lang="en-US" u="sng" dirty="0">
                <a:hlinkClick r:id="rId9"/>
              </a:rPr>
              <a:t>https://thehub.thomsonreuters.com/docs/DOC-2572951</a:t>
            </a:r>
            <a:endParaRPr lang="en-US" dirty="0"/>
          </a:p>
          <a:p>
            <a:endParaRPr lang="en-US" dirty="0"/>
          </a:p>
          <a:p>
            <a:endParaRPr lang="en-US" dirty="0"/>
          </a:p>
          <a:p>
            <a:endParaRPr lang="en-US" dirty="0"/>
          </a:p>
        </p:txBody>
      </p:sp>
      <p:pic>
        <p:nvPicPr>
          <p:cNvPr id="6" name="Picture 38"/>
          <p:cNvPicPr/>
          <p:nvPr/>
        </p:nvPicPr>
        <p:blipFill>
          <a:blip r:embed="rId10" cstate="print"/>
          <a:srcRect/>
          <a:stretch>
            <a:fillRect/>
          </a:stretch>
        </p:blipFill>
        <p:spPr bwMode="auto">
          <a:xfrm>
            <a:off x="7092280" y="857251"/>
            <a:ext cx="2051720" cy="622004"/>
          </a:xfrm>
          <a:prstGeom prst="rect">
            <a:avLst/>
          </a:prstGeom>
          <a:noFill/>
          <a:ln w="9525">
            <a:noFill/>
            <a:miter lim="800000"/>
            <a:headEnd/>
            <a:tailEnd/>
          </a:ln>
        </p:spPr>
      </p:pic>
    </p:spTree>
    <p:extLst>
      <p:ext uri="{BB962C8B-B14F-4D97-AF65-F5344CB8AC3E}">
        <p14:creationId xmlns:p14="http://schemas.microsoft.com/office/powerpoint/2010/main" val="246671049"/>
      </p:ext>
    </p:extLst>
  </p:cSld>
  <p:clrMapOvr>
    <a:masterClrMapping/>
  </p:clrMapOvr>
  <p:transition spd="slow" advTm="0"/>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Shape 1"/>
          <p:cNvSpPr txBox="1"/>
          <p:nvPr/>
        </p:nvSpPr>
        <p:spPr>
          <a:xfrm>
            <a:off x="574560" y="914490"/>
            <a:ext cx="8000640" cy="799740"/>
          </a:xfrm>
          <a:prstGeom prst="rect">
            <a:avLst/>
          </a:prstGeom>
          <a:noFill/>
          <a:ln>
            <a:noFill/>
          </a:ln>
        </p:spPr>
        <p:txBody>
          <a:bodyPr anchor="b">
            <a:noAutofit/>
          </a:bodyPr>
          <a:lstStyle/>
          <a:p>
            <a:pPr>
              <a:lnSpc>
                <a:spcPct val="100000"/>
              </a:lnSpc>
            </a:pPr>
            <a:r>
              <a:rPr lang="en-US" sz="2700" spc="-1">
                <a:solidFill>
                  <a:srgbClr val="000000"/>
                </a:solidFill>
                <a:latin typeface="Verdana"/>
              </a:rPr>
              <a:t>Comparison between LXC/docker and VM</a:t>
            </a:r>
            <a:endParaRPr lang="en-US" sz="2700" spc="-1">
              <a:solidFill>
                <a:srgbClr val="000000"/>
              </a:solidFill>
              <a:latin typeface="Arial"/>
            </a:endParaRPr>
          </a:p>
        </p:txBody>
      </p:sp>
      <p:sp>
        <p:nvSpPr>
          <p:cNvPr id="127" name="TextShape 2"/>
          <p:cNvSpPr txBox="1"/>
          <p:nvPr/>
        </p:nvSpPr>
        <p:spPr>
          <a:xfrm>
            <a:off x="566730" y="1828710"/>
            <a:ext cx="8000640" cy="3714390"/>
          </a:xfrm>
          <a:prstGeom prst="rect">
            <a:avLst/>
          </a:prstGeom>
          <a:noFill/>
          <a:ln>
            <a:noFill/>
          </a:ln>
        </p:spPr>
        <p:txBody>
          <a:bodyPr>
            <a:noAutofit/>
          </a:bodyPr>
          <a:lstStyle/>
          <a:p>
            <a:endParaRPr lang="en-US" sz="2100" spc="-1">
              <a:solidFill>
                <a:srgbClr val="000000"/>
              </a:solidFill>
              <a:latin typeface="Verdana"/>
            </a:endParaRPr>
          </a:p>
        </p:txBody>
      </p:sp>
      <p:pic>
        <p:nvPicPr>
          <p:cNvPr id="128" name="Picture 3"/>
          <p:cNvPicPr/>
          <p:nvPr/>
        </p:nvPicPr>
        <p:blipFill>
          <a:blip r:embed="rId2"/>
          <a:stretch/>
        </p:blipFill>
        <p:spPr>
          <a:xfrm>
            <a:off x="3682260" y="1786320"/>
            <a:ext cx="2479140" cy="2765340"/>
          </a:xfrm>
          <a:prstGeom prst="rect">
            <a:avLst/>
          </a:prstGeom>
          <a:ln>
            <a:noFill/>
          </a:ln>
        </p:spPr>
      </p:pic>
      <p:pic>
        <p:nvPicPr>
          <p:cNvPr id="129" name="Picture 4"/>
          <p:cNvPicPr/>
          <p:nvPr/>
        </p:nvPicPr>
        <p:blipFill>
          <a:blip r:embed="rId3"/>
          <a:stretch/>
        </p:blipFill>
        <p:spPr>
          <a:xfrm>
            <a:off x="758700" y="2548260"/>
            <a:ext cx="2493990" cy="2003400"/>
          </a:xfrm>
          <a:prstGeom prst="rect">
            <a:avLst/>
          </a:prstGeom>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574560" y="914490"/>
            <a:ext cx="8000640" cy="799740"/>
          </a:xfrm>
          <a:prstGeom prst="rect">
            <a:avLst/>
          </a:prstGeom>
          <a:noFill/>
          <a:ln>
            <a:noFill/>
          </a:ln>
        </p:spPr>
        <p:txBody>
          <a:bodyPr anchor="b">
            <a:noAutofit/>
          </a:bodyPr>
          <a:lstStyle/>
          <a:p>
            <a:pPr>
              <a:lnSpc>
                <a:spcPct val="100000"/>
              </a:lnSpc>
            </a:pPr>
            <a:r>
              <a:rPr lang="en-US" sz="2700" spc="-1">
                <a:solidFill>
                  <a:srgbClr val="000000"/>
                </a:solidFill>
                <a:latin typeface="Verdana"/>
              </a:rPr>
              <a:t>Docker Engine</a:t>
            </a:r>
          </a:p>
        </p:txBody>
      </p:sp>
      <p:sp>
        <p:nvSpPr>
          <p:cNvPr id="161" name="TextShape 2"/>
          <p:cNvSpPr txBox="1"/>
          <p:nvPr/>
        </p:nvSpPr>
        <p:spPr>
          <a:xfrm>
            <a:off x="566730" y="1828710"/>
            <a:ext cx="8000640" cy="3714390"/>
          </a:xfrm>
          <a:prstGeom prst="rect">
            <a:avLst/>
          </a:prstGeom>
          <a:noFill/>
          <a:ln>
            <a:noFill/>
          </a:ln>
        </p:spPr>
        <p:txBody>
          <a:bodyPr>
            <a:noAutofit/>
          </a:bodyPr>
          <a:lstStyle/>
          <a:p>
            <a:pPr marL="352350" indent="-352080">
              <a:spcBef>
                <a:spcPts val="421"/>
              </a:spcBef>
              <a:buClr>
                <a:srgbClr val="CC0000"/>
              </a:buClr>
              <a:buFont typeface="Wingdings" charset="2"/>
              <a:buChar char=""/>
            </a:pPr>
            <a:r>
              <a:rPr lang="en-US" sz="2100" spc="-1">
                <a:solidFill>
                  <a:srgbClr val="000000"/>
                </a:solidFill>
                <a:latin typeface="Verdana"/>
              </a:rPr>
              <a:t>the Docker engine runs in the background</a:t>
            </a:r>
          </a:p>
          <a:p>
            <a:pPr marL="680940" lvl="1" indent="-327240">
              <a:spcBef>
                <a:spcPts val="359"/>
              </a:spcBef>
              <a:buClr>
                <a:srgbClr val="CC0000"/>
              </a:buClr>
              <a:buFont typeface="Wingdings" charset="2"/>
              <a:buChar char=""/>
            </a:pPr>
            <a:r>
              <a:rPr lang="en-US" spc="-1">
                <a:solidFill>
                  <a:srgbClr val="000000"/>
                </a:solidFill>
                <a:latin typeface="Verdana"/>
              </a:rPr>
              <a:t>manages containers, images, and builds</a:t>
            </a:r>
          </a:p>
          <a:p>
            <a:pPr marL="680940" lvl="1" indent="-327240">
              <a:spcBef>
                <a:spcPts val="359"/>
              </a:spcBef>
              <a:buClr>
                <a:srgbClr val="CC0000"/>
              </a:buClr>
              <a:buFont typeface="Wingdings" charset="2"/>
              <a:buChar char=""/>
            </a:pPr>
            <a:r>
              <a:rPr lang="en-US" spc="-1">
                <a:solidFill>
                  <a:srgbClr val="000000"/>
                </a:solidFill>
                <a:latin typeface="Verdana"/>
              </a:rPr>
              <a:t>HTTP API (over UNIX or TCP socket)</a:t>
            </a:r>
          </a:p>
          <a:p>
            <a:pPr marL="680940" lvl="1" indent="-327240">
              <a:spcBef>
                <a:spcPts val="359"/>
              </a:spcBef>
              <a:buClr>
                <a:srgbClr val="CC0000"/>
              </a:buClr>
              <a:buFont typeface="Wingdings" charset="2"/>
              <a:buChar char=""/>
            </a:pPr>
            <a:r>
              <a:rPr lang="en-US" spc="-1">
                <a:solidFill>
                  <a:srgbClr val="000000"/>
                </a:solidFill>
                <a:latin typeface="Verdana"/>
              </a:rPr>
              <a:t>embedded CLI talking to the API</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574560" y="914490"/>
            <a:ext cx="8000640" cy="799740"/>
          </a:xfrm>
          <a:prstGeom prst="rect">
            <a:avLst/>
          </a:prstGeom>
          <a:noFill/>
          <a:ln>
            <a:noFill/>
          </a:ln>
        </p:spPr>
        <p:txBody>
          <a:bodyPr anchor="b">
            <a:noAutofit/>
          </a:bodyPr>
          <a:lstStyle/>
          <a:p>
            <a:pPr>
              <a:lnSpc>
                <a:spcPct val="100000"/>
              </a:lnSpc>
            </a:pPr>
            <a:r>
              <a:rPr lang="en-US" sz="2700" spc="-1">
                <a:solidFill>
                  <a:srgbClr val="000000"/>
                </a:solidFill>
                <a:latin typeface="Verdana"/>
              </a:rPr>
              <a:t>Building docker image</a:t>
            </a:r>
            <a:endParaRPr lang="en-US" sz="2700" spc="-1">
              <a:solidFill>
                <a:srgbClr val="000000"/>
              </a:solidFill>
              <a:latin typeface="Arial"/>
            </a:endParaRPr>
          </a:p>
        </p:txBody>
      </p:sp>
      <p:sp>
        <p:nvSpPr>
          <p:cNvPr id="165" name="TextShape 2"/>
          <p:cNvSpPr txBox="1"/>
          <p:nvPr/>
        </p:nvSpPr>
        <p:spPr>
          <a:xfrm>
            <a:off x="566730" y="1828710"/>
            <a:ext cx="8000640" cy="3714390"/>
          </a:xfrm>
          <a:prstGeom prst="rect">
            <a:avLst/>
          </a:prstGeom>
          <a:noFill/>
          <a:ln>
            <a:noFill/>
          </a:ln>
        </p:spPr>
        <p:txBody>
          <a:bodyPr>
            <a:noAutofit/>
          </a:bodyPr>
          <a:lstStyle/>
          <a:p>
            <a:pPr marL="352350" indent="-352080">
              <a:spcBef>
                <a:spcPts val="421"/>
              </a:spcBef>
              <a:buClr>
                <a:srgbClr val="CC0000"/>
              </a:buClr>
              <a:buFont typeface="Wingdings" charset="2"/>
              <a:buChar char=""/>
            </a:pPr>
            <a:r>
              <a:rPr lang="en-US" sz="2100" spc="-1">
                <a:solidFill>
                  <a:srgbClr val="000000"/>
                </a:solidFill>
                <a:latin typeface="Verdana"/>
              </a:rPr>
              <a:t>With run/commit commands</a:t>
            </a:r>
          </a:p>
          <a:p>
            <a:pPr marL="353700">
              <a:spcBef>
                <a:spcPts val="359"/>
              </a:spcBef>
            </a:pPr>
            <a:r>
              <a:rPr lang="en-US" spc="-1">
                <a:solidFill>
                  <a:srgbClr val="000000"/>
                </a:solidFill>
                <a:latin typeface="Verdana"/>
              </a:rPr>
              <a:t>1) docker run ubuntu bash</a:t>
            </a:r>
          </a:p>
          <a:p>
            <a:pPr marL="353700">
              <a:spcBef>
                <a:spcPts val="359"/>
              </a:spcBef>
            </a:pPr>
            <a:r>
              <a:rPr lang="en-US" spc="-1">
                <a:solidFill>
                  <a:srgbClr val="000000"/>
                </a:solidFill>
                <a:latin typeface="Verdana"/>
              </a:rPr>
              <a:t>2) apt-get install this and that</a:t>
            </a:r>
          </a:p>
          <a:p>
            <a:pPr marL="353700">
              <a:spcBef>
                <a:spcPts val="359"/>
              </a:spcBef>
            </a:pPr>
            <a:r>
              <a:rPr lang="en-US" spc="-1">
                <a:solidFill>
                  <a:srgbClr val="000000"/>
                </a:solidFill>
                <a:latin typeface="Verdana"/>
              </a:rPr>
              <a:t>3) docker commit &lt;containerid&gt; &lt;imagename&gt;</a:t>
            </a:r>
          </a:p>
          <a:p>
            <a:pPr marL="353700">
              <a:spcBef>
                <a:spcPts val="359"/>
              </a:spcBef>
            </a:pPr>
            <a:r>
              <a:rPr lang="en-US" spc="-1">
                <a:solidFill>
                  <a:srgbClr val="000000"/>
                </a:solidFill>
                <a:latin typeface="Verdana"/>
              </a:rPr>
              <a:t>4) docker run &lt;imagename&gt; bash</a:t>
            </a:r>
          </a:p>
          <a:p>
            <a:pPr marL="353700">
              <a:spcBef>
                <a:spcPts val="359"/>
              </a:spcBef>
            </a:pPr>
            <a:r>
              <a:rPr lang="fr-FR" spc="-1">
                <a:solidFill>
                  <a:srgbClr val="000000"/>
                </a:solidFill>
                <a:latin typeface="Verdana"/>
              </a:rPr>
              <a:t>5) git clone git://.../mycode</a:t>
            </a:r>
            <a:endParaRPr lang="en-US" spc="-1">
              <a:solidFill>
                <a:srgbClr val="000000"/>
              </a:solidFill>
              <a:latin typeface="Verdana"/>
            </a:endParaRPr>
          </a:p>
          <a:p>
            <a:pPr marL="353700">
              <a:spcBef>
                <a:spcPts val="359"/>
              </a:spcBef>
            </a:pPr>
            <a:r>
              <a:rPr lang="en-US" spc="-1">
                <a:solidFill>
                  <a:srgbClr val="000000"/>
                </a:solidFill>
                <a:latin typeface="Verdana"/>
              </a:rPr>
              <a:t>6) pip install -r requirements.txt</a:t>
            </a:r>
          </a:p>
          <a:p>
            <a:pPr marL="353700">
              <a:spcBef>
                <a:spcPts val="359"/>
              </a:spcBef>
            </a:pPr>
            <a:r>
              <a:rPr lang="en-US" spc="-1">
                <a:solidFill>
                  <a:srgbClr val="000000"/>
                </a:solidFill>
                <a:latin typeface="Verdana"/>
              </a:rPr>
              <a:t>7) docker commit &lt;containerid&gt; &lt;imagename&gt;</a:t>
            </a:r>
          </a:p>
          <a:p>
            <a:pPr marL="353700">
              <a:spcBef>
                <a:spcPts val="359"/>
              </a:spcBef>
            </a:pPr>
            <a:r>
              <a:rPr lang="en-US" spc="-1">
                <a:solidFill>
                  <a:srgbClr val="000000"/>
                </a:solidFill>
                <a:latin typeface="Verdana"/>
              </a:rPr>
              <a:t>8) repeat steps 4-7 as necessary</a:t>
            </a:r>
          </a:p>
          <a:p>
            <a:pPr marL="353700">
              <a:spcBef>
                <a:spcPts val="359"/>
              </a:spcBef>
            </a:pPr>
            <a:r>
              <a:rPr lang="de-DE" spc="-1">
                <a:solidFill>
                  <a:srgbClr val="000000"/>
                </a:solidFill>
                <a:latin typeface="Verdana"/>
              </a:rPr>
              <a:t>9) docker tag &lt;imagename&gt; &lt;user/image&gt;</a:t>
            </a:r>
            <a:endParaRPr lang="en-US" spc="-1">
              <a:solidFill>
                <a:srgbClr val="000000"/>
              </a:solidFill>
              <a:latin typeface="Verdana"/>
            </a:endParaRPr>
          </a:p>
          <a:p>
            <a:pPr marL="353700">
              <a:spcBef>
                <a:spcPts val="359"/>
              </a:spcBef>
            </a:pPr>
            <a:r>
              <a:rPr lang="en-US" spc="-1">
                <a:solidFill>
                  <a:srgbClr val="000000"/>
                </a:solidFill>
                <a:latin typeface="Verdana"/>
              </a:rPr>
              <a:t>10) docker push &lt;user/image&gt;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extShape 1"/>
          <p:cNvSpPr txBox="1"/>
          <p:nvPr/>
        </p:nvSpPr>
        <p:spPr>
          <a:xfrm>
            <a:off x="574560" y="914490"/>
            <a:ext cx="8000640" cy="799740"/>
          </a:xfrm>
          <a:prstGeom prst="rect">
            <a:avLst/>
          </a:prstGeom>
          <a:noFill/>
          <a:ln>
            <a:noFill/>
          </a:ln>
        </p:spPr>
        <p:txBody>
          <a:bodyPr anchor="b">
            <a:noAutofit/>
          </a:bodyPr>
          <a:lstStyle/>
          <a:p>
            <a:pPr>
              <a:lnSpc>
                <a:spcPct val="100000"/>
              </a:lnSpc>
            </a:pPr>
            <a:r>
              <a:rPr lang="en-US" sz="2700" spc="-1">
                <a:solidFill>
                  <a:srgbClr val="000000"/>
                </a:solidFill>
                <a:latin typeface="Verdana"/>
              </a:rPr>
              <a:t>Docker</a:t>
            </a:r>
          </a:p>
        </p:txBody>
      </p:sp>
      <p:sp>
        <p:nvSpPr>
          <p:cNvPr id="167" name="TextShape 2"/>
          <p:cNvSpPr txBox="1"/>
          <p:nvPr/>
        </p:nvSpPr>
        <p:spPr>
          <a:xfrm>
            <a:off x="566730" y="1828710"/>
            <a:ext cx="8000640" cy="3714390"/>
          </a:xfrm>
          <a:prstGeom prst="rect">
            <a:avLst/>
          </a:prstGeom>
          <a:noFill/>
          <a:ln>
            <a:noFill/>
          </a:ln>
        </p:spPr>
        <p:txBody>
          <a:bodyPr>
            <a:noAutofit/>
          </a:bodyPr>
          <a:lstStyle/>
          <a:p>
            <a:endParaRPr lang="en-US" sz="2100" spc="-1">
              <a:solidFill>
                <a:srgbClr val="000000"/>
              </a:solidFill>
              <a:latin typeface="Verdana"/>
            </a:endParaRPr>
          </a:p>
        </p:txBody>
      </p:sp>
      <p:sp>
        <p:nvSpPr>
          <p:cNvPr id="168" name="CustomShape 3"/>
          <p:cNvSpPr/>
          <p:nvPr/>
        </p:nvSpPr>
        <p:spPr>
          <a:xfrm>
            <a:off x="4234140" y="4679100"/>
            <a:ext cx="1288440" cy="534870"/>
          </a:xfrm>
          <a:prstGeom prst="roundRect">
            <a:avLst>
              <a:gd name="adj" fmla="val 16667"/>
            </a:avLst>
          </a:prstGeom>
          <a:gradFill rotWithShape="0">
            <a:gsLst>
              <a:gs pos="0">
                <a:srgbClr val="8A0000"/>
              </a:gs>
              <a:gs pos="100000">
                <a:srgbClr val="B30000"/>
              </a:gs>
            </a:gsLst>
            <a:lin ang="16200000"/>
          </a:gradFill>
          <a:ln>
            <a:solidFill>
              <a:srgbClr val="B40000"/>
            </a:solidFill>
            <a:round/>
          </a:ln>
          <a:effectLst>
            <a:outerShdw blurRad="40000" dist="23040" dir="5400000" rotWithShape="0">
              <a:srgbClr val="000000">
                <a:alpha val="35000"/>
              </a:srgbClr>
            </a:outerShdw>
          </a:effectLst>
        </p:spPr>
        <p:style>
          <a:lnRef idx="1">
            <a:schemeClr val="accent6"/>
          </a:lnRef>
          <a:fillRef idx="3">
            <a:schemeClr val="accent6"/>
          </a:fillRef>
          <a:effectRef idx="2">
            <a:schemeClr val="accent6"/>
          </a:effectRef>
          <a:fontRef idx="minor"/>
        </p:style>
        <p:txBody>
          <a:bodyPr lIns="67500" tIns="33750" rIns="67500" bIns="33750" anchor="ctr">
            <a:noAutofit/>
          </a:bodyPr>
          <a:lstStyle/>
          <a:p>
            <a:pPr algn="ctr">
              <a:lnSpc>
                <a:spcPct val="100000"/>
              </a:lnSpc>
            </a:pPr>
            <a:r>
              <a:rPr lang="de-CH" sz="1350" spc="-1">
                <a:solidFill>
                  <a:srgbClr val="FFFFFF"/>
                </a:solidFill>
                <a:latin typeface="Verdana"/>
              </a:rPr>
              <a:t>Container</a:t>
            </a:r>
            <a:endParaRPr lang="en-IN" sz="1350" spc="-1">
              <a:latin typeface="Arial"/>
            </a:endParaRPr>
          </a:p>
          <a:p>
            <a:pPr algn="ctr">
              <a:lnSpc>
                <a:spcPct val="100000"/>
              </a:lnSpc>
            </a:pPr>
            <a:r>
              <a:rPr lang="de-CH" sz="1350" spc="-1">
                <a:solidFill>
                  <a:srgbClr val="FFFFFF"/>
                </a:solidFill>
                <a:latin typeface="Verdana"/>
              </a:rPr>
              <a:t>cid4</a:t>
            </a:r>
            <a:endParaRPr lang="en-IN" sz="1350" spc="-1">
              <a:latin typeface="Arial"/>
            </a:endParaRPr>
          </a:p>
        </p:txBody>
      </p:sp>
      <p:sp>
        <p:nvSpPr>
          <p:cNvPr id="169" name="CustomShape 4"/>
          <p:cNvSpPr/>
          <p:nvPr/>
        </p:nvSpPr>
        <p:spPr>
          <a:xfrm>
            <a:off x="4119930" y="4406400"/>
            <a:ext cx="1288440" cy="534870"/>
          </a:xfrm>
          <a:prstGeom prst="roundRect">
            <a:avLst>
              <a:gd name="adj" fmla="val 16667"/>
            </a:avLst>
          </a:prstGeom>
          <a:gradFill rotWithShape="0">
            <a:gsLst>
              <a:gs pos="0">
                <a:srgbClr val="8A0000"/>
              </a:gs>
              <a:gs pos="100000">
                <a:srgbClr val="B30000"/>
              </a:gs>
            </a:gsLst>
            <a:lin ang="16200000"/>
          </a:gradFill>
          <a:ln>
            <a:solidFill>
              <a:srgbClr val="B40000"/>
            </a:solidFill>
            <a:round/>
          </a:ln>
          <a:effectLst>
            <a:outerShdw blurRad="40000" dist="23040" dir="5400000" rotWithShape="0">
              <a:srgbClr val="000000">
                <a:alpha val="35000"/>
              </a:srgbClr>
            </a:outerShdw>
          </a:effectLst>
        </p:spPr>
        <p:style>
          <a:lnRef idx="1">
            <a:schemeClr val="accent6"/>
          </a:lnRef>
          <a:fillRef idx="3">
            <a:schemeClr val="accent6"/>
          </a:fillRef>
          <a:effectRef idx="2">
            <a:schemeClr val="accent6"/>
          </a:effectRef>
          <a:fontRef idx="minor"/>
        </p:style>
        <p:txBody>
          <a:bodyPr lIns="67500" tIns="33750" rIns="67500" bIns="33750" anchor="ctr">
            <a:noAutofit/>
          </a:bodyPr>
          <a:lstStyle/>
          <a:p>
            <a:pPr algn="ctr">
              <a:lnSpc>
                <a:spcPct val="100000"/>
              </a:lnSpc>
            </a:pPr>
            <a:r>
              <a:rPr lang="de-CH" sz="1350" spc="-1">
                <a:solidFill>
                  <a:srgbClr val="FFFFFF"/>
                </a:solidFill>
                <a:latin typeface="Verdana"/>
              </a:rPr>
              <a:t>Container</a:t>
            </a:r>
            <a:endParaRPr lang="en-IN" sz="1350" spc="-1">
              <a:latin typeface="Arial"/>
            </a:endParaRPr>
          </a:p>
          <a:p>
            <a:pPr algn="ctr">
              <a:lnSpc>
                <a:spcPct val="100000"/>
              </a:lnSpc>
            </a:pPr>
            <a:r>
              <a:rPr lang="de-CH" sz="1350" spc="-1">
                <a:solidFill>
                  <a:srgbClr val="FFFFFF"/>
                </a:solidFill>
                <a:latin typeface="Verdana"/>
              </a:rPr>
              <a:t>cid3</a:t>
            </a:r>
            <a:endParaRPr lang="en-IN" sz="1350" spc="-1">
              <a:latin typeface="Arial"/>
            </a:endParaRPr>
          </a:p>
        </p:txBody>
      </p:sp>
      <p:sp>
        <p:nvSpPr>
          <p:cNvPr id="170" name="CustomShape 5"/>
          <p:cNvSpPr/>
          <p:nvPr/>
        </p:nvSpPr>
        <p:spPr>
          <a:xfrm>
            <a:off x="821340" y="2289060"/>
            <a:ext cx="1288440" cy="534870"/>
          </a:xfrm>
          <a:prstGeom prst="rect">
            <a:avLst/>
          </a:prstGeom>
          <a:gradFill rotWithShape="0">
            <a:gsLst>
              <a:gs pos="0">
                <a:srgbClr val="768493"/>
              </a:gs>
              <a:gs pos="100000">
                <a:srgbClr val="99ACBF"/>
              </a:gs>
            </a:gsLst>
            <a:lin ang="16200000"/>
          </a:gradFill>
          <a:ln>
            <a:solidFill>
              <a:srgbClr val="9EAEBD"/>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67500" tIns="33750" rIns="67500" bIns="33750" anchor="ctr">
            <a:noAutofit/>
          </a:bodyPr>
          <a:lstStyle/>
          <a:p>
            <a:pPr algn="ctr">
              <a:lnSpc>
                <a:spcPct val="100000"/>
              </a:lnSpc>
            </a:pPr>
            <a:r>
              <a:rPr lang="de-CH" sz="1350" spc="-1">
                <a:solidFill>
                  <a:srgbClr val="FFFFFF"/>
                </a:solidFill>
                <a:latin typeface="Verdana"/>
              </a:rPr>
              <a:t>Base Image</a:t>
            </a:r>
            <a:endParaRPr lang="en-IN" sz="1350" spc="-1">
              <a:latin typeface="Arial"/>
            </a:endParaRPr>
          </a:p>
          <a:p>
            <a:pPr algn="ctr">
              <a:lnSpc>
                <a:spcPct val="100000"/>
              </a:lnSpc>
            </a:pPr>
            <a:r>
              <a:rPr lang="de-CH" sz="1350" i="1" spc="-1">
                <a:solidFill>
                  <a:srgbClr val="FFFFFF"/>
                </a:solidFill>
                <a:latin typeface="Verdana"/>
              </a:rPr>
              <a:t>ubuntu:latest</a:t>
            </a:r>
            <a:endParaRPr lang="en-IN" sz="1350" spc="-1">
              <a:latin typeface="Arial"/>
            </a:endParaRPr>
          </a:p>
        </p:txBody>
      </p:sp>
      <p:sp>
        <p:nvSpPr>
          <p:cNvPr id="171" name="CustomShape 6"/>
          <p:cNvSpPr/>
          <p:nvPr/>
        </p:nvSpPr>
        <p:spPr>
          <a:xfrm>
            <a:off x="3964140" y="2289060"/>
            <a:ext cx="1288440" cy="534870"/>
          </a:xfrm>
          <a:prstGeom prst="roundRect">
            <a:avLst>
              <a:gd name="adj" fmla="val 16667"/>
            </a:avLst>
          </a:prstGeom>
          <a:gradFill rotWithShape="0">
            <a:gsLst>
              <a:gs pos="0">
                <a:srgbClr val="8A0000"/>
              </a:gs>
              <a:gs pos="100000">
                <a:srgbClr val="B30000"/>
              </a:gs>
            </a:gsLst>
            <a:lin ang="16200000"/>
          </a:gradFill>
          <a:ln>
            <a:solidFill>
              <a:srgbClr val="B40000"/>
            </a:solidFill>
            <a:round/>
          </a:ln>
          <a:effectLst>
            <a:outerShdw blurRad="40000" dist="23040" dir="5400000" rotWithShape="0">
              <a:srgbClr val="000000">
                <a:alpha val="35000"/>
              </a:srgbClr>
            </a:outerShdw>
          </a:effectLst>
        </p:spPr>
        <p:style>
          <a:lnRef idx="1">
            <a:schemeClr val="accent6"/>
          </a:lnRef>
          <a:fillRef idx="3">
            <a:schemeClr val="accent6"/>
          </a:fillRef>
          <a:effectRef idx="2">
            <a:schemeClr val="accent6"/>
          </a:effectRef>
          <a:fontRef idx="minor"/>
        </p:style>
        <p:txBody>
          <a:bodyPr lIns="67500" tIns="33750" rIns="67500" bIns="33750" anchor="ctr">
            <a:noAutofit/>
          </a:bodyPr>
          <a:lstStyle/>
          <a:p>
            <a:pPr algn="ctr">
              <a:lnSpc>
                <a:spcPct val="100000"/>
              </a:lnSpc>
            </a:pPr>
            <a:r>
              <a:rPr lang="de-CH" sz="1350" spc="-1">
                <a:solidFill>
                  <a:srgbClr val="FFFFFF"/>
                </a:solidFill>
                <a:latin typeface="Verdana"/>
              </a:rPr>
              <a:t>Container</a:t>
            </a:r>
            <a:endParaRPr lang="en-IN" sz="1350" spc="-1">
              <a:latin typeface="Arial"/>
            </a:endParaRPr>
          </a:p>
          <a:p>
            <a:pPr algn="ctr">
              <a:lnSpc>
                <a:spcPct val="100000"/>
              </a:lnSpc>
            </a:pPr>
            <a:r>
              <a:rPr lang="de-CH" sz="1350" spc="-1">
                <a:solidFill>
                  <a:srgbClr val="FFFFFF"/>
                </a:solidFill>
                <a:latin typeface="Verdana"/>
              </a:rPr>
              <a:t>cid1</a:t>
            </a:r>
            <a:endParaRPr lang="en-IN" sz="1350" spc="-1">
              <a:latin typeface="Arial"/>
            </a:endParaRPr>
          </a:p>
        </p:txBody>
      </p:sp>
      <p:sp>
        <p:nvSpPr>
          <p:cNvPr id="172" name="CustomShape 7"/>
          <p:cNvSpPr/>
          <p:nvPr/>
        </p:nvSpPr>
        <p:spPr>
          <a:xfrm flipV="1">
            <a:off x="2110050" y="2555820"/>
            <a:ext cx="1853550" cy="27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73" name="CustomShape 8"/>
          <p:cNvSpPr/>
          <p:nvPr/>
        </p:nvSpPr>
        <p:spPr>
          <a:xfrm>
            <a:off x="2817990" y="2296080"/>
            <a:ext cx="386002" cy="275908"/>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spAutoFit/>
          </a:bodyPr>
          <a:lstStyle/>
          <a:p>
            <a:pPr>
              <a:lnSpc>
                <a:spcPct val="100000"/>
              </a:lnSpc>
            </a:pPr>
            <a:r>
              <a:rPr lang="de-CH" sz="1350" spc="-1">
                <a:solidFill>
                  <a:srgbClr val="000000"/>
                </a:solidFill>
                <a:latin typeface="Arial"/>
              </a:rPr>
              <a:t>run</a:t>
            </a:r>
            <a:endParaRPr lang="en-IN" sz="1350" spc="-1">
              <a:latin typeface="Arial"/>
            </a:endParaRPr>
          </a:p>
        </p:txBody>
      </p:sp>
      <p:sp>
        <p:nvSpPr>
          <p:cNvPr id="174" name="CustomShape 9"/>
          <p:cNvSpPr/>
          <p:nvPr/>
        </p:nvSpPr>
        <p:spPr>
          <a:xfrm>
            <a:off x="3964140" y="3349080"/>
            <a:ext cx="1288440" cy="534870"/>
          </a:xfrm>
          <a:prstGeom prst="roundRect">
            <a:avLst>
              <a:gd name="adj" fmla="val 16667"/>
            </a:avLst>
          </a:prstGeom>
          <a:gradFill rotWithShape="0">
            <a:gsLst>
              <a:gs pos="0">
                <a:srgbClr val="8A0000"/>
              </a:gs>
              <a:gs pos="100000">
                <a:srgbClr val="B30000"/>
              </a:gs>
            </a:gsLst>
            <a:lin ang="16200000"/>
          </a:gradFill>
          <a:ln>
            <a:solidFill>
              <a:srgbClr val="B40000"/>
            </a:solidFill>
            <a:round/>
          </a:ln>
          <a:effectLst>
            <a:outerShdw blurRad="40000" dist="23040" dir="5400000" rotWithShape="0">
              <a:srgbClr val="000000">
                <a:alpha val="35000"/>
              </a:srgbClr>
            </a:outerShdw>
          </a:effectLst>
        </p:spPr>
        <p:style>
          <a:lnRef idx="1">
            <a:schemeClr val="accent6"/>
          </a:lnRef>
          <a:fillRef idx="3">
            <a:schemeClr val="accent6"/>
          </a:fillRef>
          <a:effectRef idx="2">
            <a:schemeClr val="accent6"/>
          </a:effectRef>
          <a:fontRef idx="minor"/>
        </p:style>
        <p:txBody>
          <a:bodyPr lIns="67500" tIns="33750" rIns="67500" bIns="33750" anchor="ctr">
            <a:noAutofit/>
          </a:bodyPr>
          <a:lstStyle/>
          <a:p>
            <a:pPr algn="ctr">
              <a:lnSpc>
                <a:spcPct val="100000"/>
              </a:lnSpc>
            </a:pPr>
            <a:r>
              <a:rPr lang="de-CH" sz="1350" spc="-1">
                <a:solidFill>
                  <a:srgbClr val="FFFFFF"/>
                </a:solidFill>
                <a:latin typeface="Verdana"/>
              </a:rPr>
              <a:t>Container</a:t>
            </a:r>
            <a:endParaRPr lang="en-IN" sz="1350" spc="-1">
              <a:latin typeface="Arial"/>
            </a:endParaRPr>
          </a:p>
          <a:p>
            <a:pPr algn="ctr">
              <a:lnSpc>
                <a:spcPct val="100000"/>
              </a:lnSpc>
            </a:pPr>
            <a:r>
              <a:rPr lang="de-CH" sz="1350" spc="-1">
                <a:solidFill>
                  <a:srgbClr val="FFFFFF"/>
                </a:solidFill>
                <a:latin typeface="Verdana"/>
              </a:rPr>
              <a:t>cid1</a:t>
            </a:r>
            <a:endParaRPr lang="en-IN" sz="1350" spc="-1">
              <a:latin typeface="Arial"/>
            </a:endParaRPr>
          </a:p>
        </p:txBody>
      </p:sp>
      <p:sp>
        <p:nvSpPr>
          <p:cNvPr id="175" name="CustomShape 10"/>
          <p:cNvSpPr/>
          <p:nvPr/>
        </p:nvSpPr>
        <p:spPr>
          <a:xfrm>
            <a:off x="4608360" y="2824200"/>
            <a:ext cx="270" cy="52461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76" name="CustomShape 11"/>
          <p:cNvSpPr/>
          <p:nvPr/>
        </p:nvSpPr>
        <p:spPr>
          <a:xfrm>
            <a:off x="4594590" y="2943000"/>
            <a:ext cx="1386341" cy="275908"/>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spAutoFit/>
          </a:bodyPr>
          <a:lstStyle/>
          <a:p>
            <a:pPr>
              <a:lnSpc>
                <a:spcPct val="100000"/>
              </a:lnSpc>
            </a:pPr>
            <a:r>
              <a:rPr lang="de-CH" sz="1350" spc="-1">
                <a:solidFill>
                  <a:srgbClr val="000000"/>
                </a:solidFill>
                <a:latin typeface="Arial"/>
              </a:rPr>
              <a:t>cmd </a:t>
            </a:r>
            <a:r>
              <a:rPr lang="de-CH" sz="1350" spc="-1">
                <a:solidFill>
                  <a:srgbClr val="000000"/>
                </a:solidFill>
                <a:latin typeface="Wingdings"/>
              </a:rPr>
              <a:t></a:t>
            </a:r>
            <a:r>
              <a:rPr lang="de-CH" sz="1350" spc="-1">
                <a:solidFill>
                  <a:srgbClr val="000000"/>
                </a:solidFill>
                <a:latin typeface="Arial"/>
              </a:rPr>
              <a:t> new state</a:t>
            </a:r>
            <a:endParaRPr lang="en-IN" sz="1350" spc="-1">
              <a:latin typeface="Arial"/>
            </a:endParaRPr>
          </a:p>
        </p:txBody>
      </p:sp>
      <p:sp>
        <p:nvSpPr>
          <p:cNvPr id="177" name="CustomShape 12"/>
          <p:cNvSpPr/>
          <p:nvPr/>
        </p:nvSpPr>
        <p:spPr>
          <a:xfrm flipH="1" flipV="1">
            <a:off x="2122470" y="3614760"/>
            <a:ext cx="1841400" cy="162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78" name="CustomShape 13"/>
          <p:cNvSpPr/>
          <p:nvPr/>
        </p:nvSpPr>
        <p:spPr>
          <a:xfrm>
            <a:off x="833760" y="3347190"/>
            <a:ext cx="1288440" cy="534870"/>
          </a:xfrm>
          <a:prstGeom prst="rect">
            <a:avLst/>
          </a:prstGeom>
          <a:gradFill rotWithShape="0">
            <a:gsLst>
              <a:gs pos="0">
                <a:srgbClr val="768493"/>
              </a:gs>
              <a:gs pos="100000">
                <a:srgbClr val="99ACBF"/>
              </a:gs>
            </a:gsLst>
            <a:lin ang="16200000"/>
          </a:gradFill>
          <a:ln>
            <a:solidFill>
              <a:srgbClr val="9EAEBD"/>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67500" tIns="33750" rIns="67500" bIns="33750" anchor="ctr">
            <a:noAutofit/>
          </a:bodyPr>
          <a:lstStyle/>
          <a:p>
            <a:pPr algn="ctr">
              <a:lnSpc>
                <a:spcPct val="100000"/>
              </a:lnSpc>
            </a:pPr>
            <a:r>
              <a:rPr lang="de-CH" sz="1350" spc="-1">
                <a:solidFill>
                  <a:srgbClr val="FFFFFF"/>
                </a:solidFill>
                <a:latin typeface="Verdana"/>
              </a:rPr>
              <a:t>New Image</a:t>
            </a:r>
            <a:endParaRPr lang="en-IN" sz="1350" spc="-1">
              <a:latin typeface="Arial"/>
            </a:endParaRPr>
          </a:p>
          <a:p>
            <a:pPr algn="ctr">
              <a:lnSpc>
                <a:spcPct val="100000"/>
              </a:lnSpc>
            </a:pPr>
            <a:r>
              <a:rPr lang="de-CH" sz="1350" spc="-1">
                <a:solidFill>
                  <a:srgbClr val="FFFFFF"/>
                </a:solidFill>
                <a:latin typeface="Verdana"/>
              </a:rPr>
              <a:t>iid1</a:t>
            </a:r>
            <a:endParaRPr lang="en-IN" sz="1350" spc="-1">
              <a:latin typeface="Arial"/>
            </a:endParaRPr>
          </a:p>
        </p:txBody>
      </p:sp>
      <p:sp>
        <p:nvSpPr>
          <p:cNvPr id="179" name="CustomShape 14"/>
          <p:cNvSpPr/>
          <p:nvPr/>
        </p:nvSpPr>
        <p:spPr>
          <a:xfrm>
            <a:off x="2711340" y="3349080"/>
            <a:ext cx="693394" cy="275908"/>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spAutoFit/>
          </a:bodyPr>
          <a:lstStyle/>
          <a:p>
            <a:pPr>
              <a:lnSpc>
                <a:spcPct val="100000"/>
              </a:lnSpc>
            </a:pPr>
            <a:r>
              <a:rPr lang="de-CH" sz="1350" spc="-1">
                <a:solidFill>
                  <a:srgbClr val="000000"/>
                </a:solidFill>
                <a:latin typeface="Arial"/>
              </a:rPr>
              <a:t>commit</a:t>
            </a:r>
            <a:endParaRPr lang="en-IN" sz="1350" spc="-1">
              <a:latin typeface="Arial"/>
            </a:endParaRPr>
          </a:p>
        </p:txBody>
      </p:sp>
      <p:sp>
        <p:nvSpPr>
          <p:cNvPr id="180" name="CustomShape 15"/>
          <p:cNvSpPr/>
          <p:nvPr/>
        </p:nvSpPr>
        <p:spPr>
          <a:xfrm flipH="1" flipV="1">
            <a:off x="1465560" y="2824200"/>
            <a:ext cx="11880" cy="52272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81" name="CustomShape 16"/>
          <p:cNvSpPr/>
          <p:nvPr/>
        </p:nvSpPr>
        <p:spPr>
          <a:xfrm>
            <a:off x="1464751" y="2958390"/>
            <a:ext cx="1029512" cy="275908"/>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spAutoFit/>
          </a:bodyPr>
          <a:lstStyle/>
          <a:p>
            <a:pPr>
              <a:lnSpc>
                <a:spcPct val="100000"/>
              </a:lnSpc>
            </a:pPr>
            <a:r>
              <a:rPr lang="de-CH" sz="1350" spc="-1">
                <a:solidFill>
                  <a:srgbClr val="000000"/>
                </a:solidFill>
                <a:latin typeface="Arial"/>
              </a:rPr>
              <a:t>base image</a:t>
            </a:r>
            <a:endParaRPr lang="en-IN" sz="1350" spc="-1">
              <a:latin typeface="Arial"/>
            </a:endParaRPr>
          </a:p>
        </p:txBody>
      </p:sp>
      <p:sp>
        <p:nvSpPr>
          <p:cNvPr id="182" name="CustomShape 17"/>
          <p:cNvSpPr/>
          <p:nvPr/>
        </p:nvSpPr>
        <p:spPr>
          <a:xfrm>
            <a:off x="4005450" y="4141530"/>
            <a:ext cx="1288440" cy="534870"/>
          </a:xfrm>
          <a:prstGeom prst="roundRect">
            <a:avLst>
              <a:gd name="adj" fmla="val 16667"/>
            </a:avLst>
          </a:prstGeom>
          <a:gradFill rotWithShape="0">
            <a:gsLst>
              <a:gs pos="0">
                <a:srgbClr val="8A0000"/>
              </a:gs>
              <a:gs pos="100000">
                <a:srgbClr val="B30000"/>
              </a:gs>
            </a:gsLst>
            <a:lin ang="16200000"/>
          </a:gradFill>
          <a:ln>
            <a:solidFill>
              <a:srgbClr val="B40000"/>
            </a:solidFill>
            <a:round/>
          </a:ln>
          <a:effectLst>
            <a:outerShdw blurRad="40000" dist="23040" dir="5400000" rotWithShape="0">
              <a:srgbClr val="000000">
                <a:alpha val="35000"/>
              </a:srgbClr>
            </a:outerShdw>
          </a:effectLst>
        </p:spPr>
        <p:style>
          <a:lnRef idx="1">
            <a:schemeClr val="accent6"/>
          </a:lnRef>
          <a:fillRef idx="3">
            <a:schemeClr val="accent6"/>
          </a:fillRef>
          <a:effectRef idx="2">
            <a:schemeClr val="accent6"/>
          </a:effectRef>
          <a:fontRef idx="minor"/>
        </p:style>
        <p:txBody>
          <a:bodyPr lIns="67500" tIns="33750" rIns="67500" bIns="33750" anchor="ctr">
            <a:noAutofit/>
          </a:bodyPr>
          <a:lstStyle/>
          <a:p>
            <a:pPr algn="ctr">
              <a:lnSpc>
                <a:spcPct val="100000"/>
              </a:lnSpc>
            </a:pPr>
            <a:r>
              <a:rPr lang="de-CH" sz="1350" spc="-1">
                <a:solidFill>
                  <a:srgbClr val="FFFFFF"/>
                </a:solidFill>
                <a:latin typeface="Verdana"/>
              </a:rPr>
              <a:t>Container</a:t>
            </a:r>
            <a:endParaRPr lang="en-IN" sz="1350" spc="-1">
              <a:latin typeface="Arial"/>
            </a:endParaRPr>
          </a:p>
          <a:p>
            <a:pPr algn="ctr">
              <a:lnSpc>
                <a:spcPct val="100000"/>
              </a:lnSpc>
            </a:pPr>
            <a:r>
              <a:rPr lang="de-CH" sz="1350" spc="-1">
                <a:solidFill>
                  <a:srgbClr val="FFFFFF"/>
                </a:solidFill>
                <a:latin typeface="Verdana"/>
              </a:rPr>
              <a:t>cid2</a:t>
            </a:r>
            <a:endParaRPr lang="en-IN" sz="1350" spc="-1">
              <a:latin typeface="Arial"/>
            </a:endParaRPr>
          </a:p>
        </p:txBody>
      </p:sp>
      <p:sp>
        <p:nvSpPr>
          <p:cNvPr id="183" name="CustomShape 18"/>
          <p:cNvSpPr/>
          <p:nvPr/>
        </p:nvSpPr>
        <p:spPr>
          <a:xfrm>
            <a:off x="1477980" y="3882330"/>
            <a:ext cx="2527200" cy="5265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84" name="CustomShape 19"/>
          <p:cNvSpPr/>
          <p:nvPr/>
        </p:nvSpPr>
        <p:spPr>
          <a:xfrm>
            <a:off x="2863890" y="3891780"/>
            <a:ext cx="386002" cy="275908"/>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spAutoFit/>
          </a:bodyPr>
          <a:lstStyle/>
          <a:p>
            <a:pPr>
              <a:lnSpc>
                <a:spcPct val="100000"/>
              </a:lnSpc>
            </a:pPr>
            <a:r>
              <a:rPr lang="de-CH" sz="1350" spc="-1">
                <a:solidFill>
                  <a:srgbClr val="000000"/>
                </a:solidFill>
                <a:latin typeface="Arial"/>
              </a:rPr>
              <a:t>run</a:t>
            </a:r>
            <a:endParaRPr lang="en-IN" sz="1350" spc="-1">
              <a:latin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extShape 1"/>
          <p:cNvSpPr txBox="1"/>
          <p:nvPr/>
        </p:nvSpPr>
        <p:spPr>
          <a:xfrm>
            <a:off x="574560" y="914490"/>
            <a:ext cx="8000640" cy="799740"/>
          </a:xfrm>
          <a:prstGeom prst="rect">
            <a:avLst/>
          </a:prstGeom>
          <a:noFill/>
          <a:ln>
            <a:noFill/>
          </a:ln>
        </p:spPr>
        <p:txBody>
          <a:bodyPr anchor="b">
            <a:noAutofit/>
          </a:bodyPr>
          <a:lstStyle/>
          <a:p>
            <a:pPr>
              <a:lnSpc>
                <a:spcPct val="100000"/>
              </a:lnSpc>
            </a:pPr>
            <a:r>
              <a:rPr lang="en-US" sz="2700" spc="-1">
                <a:solidFill>
                  <a:srgbClr val="000000"/>
                </a:solidFill>
                <a:latin typeface="Verdana"/>
              </a:rPr>
              <a:t>Authoring image with a dockerfile</a:t>
            </a:r>
            <a:endParaRPr lang="en-US" sz="2700" spc="-1">
              <a:solidFill>
                <a:srgbClr val="000000"/>
              </a:solidFill>
              <a:latin typeface="Arial"/>
            </a:endParaRPr>
          </a:p>
        </p:txBody>
      </p:sp>
      <p:sp>
        <p:nvSpPr>
          <p:cNvPr id="188" name="TextShape 2"/>
          <p:cNvSpPr txBox="1"/>
          <p:nvPr/>
        </p:nvSpPr>
        <p:spPr>
          <a:xfrm>
            <a:off x="566730" y="1828710"/>
            <a:ext cx="8000640" cy="3714390"/>
          </a:xfrm>
          <a:prstGeom prst="rect">
            <a:avLst/>
          </a:prstGeom>
          <a:noFill/>
          <a:ln>
            <a:noFill/>
          </a:ln>
        </p:spPr>
        <p:txBody>
          <a:bodyPr>
            <a:noAutofit/>
          </a:bodyPr>
          <a:lstStyle/>
          <a:p>
            <a:pPr marL="352350" indent="-352080">
              <a:spcBef>
                <a:spcPts val="421"/>
              </a:spcBef>
              <a:buClr>
                <a:srgbClr val="CC0000"/>
              </a:buClr>
              <a:buFont typeface="Wingdings" charset="2"/>
              <a:buChar char=""/>
            </a:pPr>
            <a:r>
              <a:rPr lang="en-US" sz="2100" spc="-1">
                <a:solidFill>
                  <a:srgbClr val="000000"/>
                </a:solidFill>
                <a:latin typeface="Verdana"/>
              </a:rPr>
              <a:t>A sample dockerfile</a:t>
            </a:r>
          </a:p>
        </p:txBody>
      </p:sp>
      <p:sp>
        <p:nvSpPr>
          <p:cNvPr id="189" name="CustomShape 3"/>
          <p:cNvSpPr/>
          <p:nvPr/>
        </p:nvSpPr>
        <p:spPr>
          <a:xfrm>
            <a:off x="930690" y="2301210"/>
            <a:ext cx="6735150" cy="3184397"/>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spAutoFit/>
          </a:bodyPr>
          <a:lstStyle/>
          <a:p>
            <a:pPr>
              <a:lnSpc>
                <a:spcPct val="100000"/>
              </a:lnSpc>
            </a:pPr>
            <a:r>
              <a:rPr lang="en-US" b="1" spc="-1">
                <a:solidFill>
                  <a:srgbClr val="000000"/>
                </a:solidFill>
                <a:latin typeface="LiberationMono-Bold"/>
              </a:rPr>
              <a:t>FROM ubuntu</a:t>
            </a:r>
            <a:endParaRPr lang="en-IN" spc="-1">
              <a:latin typeface="Arial"/>
            </a:endParaRPr>
          </a:p>
          <a:p>
            <a:pPr>
              <a:lnSpc>
                <a:spcPct val="100000"/>
              </a:lnSpc>
            </a:pPr>
            <a:r>
              <a:rPr lang="en-US" sz="1350" spc="-1">
                <a:solidFill>
                  <a:srgbClr val="000000"/>
                </a:solidFill>
                <a:latin typeface="Courier New"/>
              </a:rPr>
              <a:t>RUN apt-get -y update</a:t>
            </a:r>
            <a:endParaRPr lang="en-IN" sz="1350" spc="-1">
              <a:latin typeface="Arial"/>
            </a:endParaRPr>
          </a:p>
          <a:p>
            <a:pPr>
              <a:lnSpc>
                <a:spcPct val="100000"/>
              </a:lnSpc>
            </a:pPr>
            <a:r>
              <a:rPr lang="en-US" sz="1350" spc="-1">
                <a:solidFill>
                  <a:srgbClr val="000000"/>
                </a:solidFill>
                <a:latin typeface="Courier New"/>
              </a:rPr>
              <a:t>RUN apt-get install -y g++</a:t>
            </a:r>
            <a:endParaRPr lang="en-IN" sz="1350" spc="-1">
              <a:latin typeface="Arial"/>
            </a:endParaRPr>
          </a:p>
          <a:p>
            <a:pPr>
              <a:lnSpc>
                <a:spcPct val="100000"/>
              </a:lnSpc>
            </a:pPr>
            <a:r>
              <a:rPr lang="en-US" sz="1350" spc="-1">
                <a:solidFill>
                  <a:srgbClr val="000000"/>
                </a:solidFill>
                <a:latin typeface="Courier New"/>
              </a:rPr>
              <a:t>RUN apt-get install -y erlang-dev erlang-manpages erlang-base-hipe ...</a:t>
            </a:r>
            <a:endParaRPr lang="en-IN" sz="1350" spc="-1">
              <a:latin typeface="Arial"/>
            </a:endParaRPr>
          </a:p>
          <a:p>
            <a:pPr>
              <a:lnSpc>
                <a:spcPct val="100000"/>
              </a:lnSpc>
            </a:pPr>
            <a:r>
              <a:rPr lang="en-US" sz="1350" spc="-1">
                <a:solidFill>
                  <a:srgbClr val="000000"/>
                </a:solidFill>
                <a:latin typeface="Courier New"/>
              </a:rPr>
              <a:t>RUN apt-get install -y libmozjs185-dev libicu-dev libtool ...</a:t>
            </a:r>
            <a:endParaRPr lang="en-IN" sz="1350" spc="-1">
              <a:latin typeface="Arial"/>
            </a:endParaRPr>
          </a:p>
          <a:p>
            <a:pPr>
              <a:lnSpc>
                <a:spcPct val="100000"/>
              </a:lnSpc>
            </a:pPr>
            <a:r>
              <a:rPr lang="en-US" sz="1350" spc="-1">
                <a:solidFill>
                  <a:srgbClr val="000000"/>
                </a:solidFill>
                <a:latin typeface="Courier New"/>
              </a:rPr>
              <a:t>RUN apt-get install -y make wget</a:t>
            </a:r>
            <a:endParaRPr lang="en-IN" sz="1350" spc="-1">
              <a:latin typeface="Arial"/>
            </a:endParaRPr>
          </a:p>
          <a:p>
            <a:pPr>
              <a:lnSpc>
                <a:spcPct val="100000"/>
              </a:lnSpc>
            </a:pPr>
            <a:r>
              <a:rPr lang="en-US" sz="1350" spc="-1">
                <a:solidFill>
                  <a:srgbClr val="000000"/>
                </a:solidFill>
                <a:latin typeface="Courier New"/>
              </a:rPr>
              <a:t>RUN wget http://.../apache-couchdb-1.3.1.tar.gz | tar -C /tmp -zxf-</a:t>
            </a:r>
            <a:endParaRPr lang="en-IN" sz="1350" spc="-1">
              <a:latin typeface="Arial"/>
            </a:endParaRPr>
          </a:p>
          <a:p>
            <a:pPr>
              <a:lnSpc>
                <a:spcPct val="100000"/>
              </a:lnSpc>
            </a:pPr>
            <a:r>
              <a:rPr lang="en-US" sz="1350" spc="-1">
                <a:solidFill>
                  <a:srgbClr val="000000"/>
                </a:solidFill>
                <a:latin typeface="Courier New"/>
              </a:rPr>
              <a:t>RUN cd /tmp/apache-couchdb-* &amp;&amp; ./configure &amp;&amp; make install</a:t>
            </a:r>
            <a:endParaRPr lang="en-IN" sz="1350" spc="-1">
              <a:latin typeface="Arial"/>
            </a:endParaRPr>
          </a:p>
          <a:p>
            <a:pPr>
              <a:lnSpc>
                <a:spcPct val="100000"/>
              </a:lnSpc>
            </a:pPr>
            <a:r>
              <a:rPr lang="en-US" sz="1350" spc="-1">
                <a:solidFill>
                  <a:srgbClr val="000000"/>
                </a:solidFill>
                <a:latin typeface="Courier New"/>
              </a:rPr>
              <a:t>RUN printf "[httpd]\nport = 8101\nbind_address = 0.0.0.0" &gt;</a:t>
            </a:r>
            <a:endParaRPr lang="en-IN" sz="1350" spc="-1">
              <a:latin typeface="Arial"/>
            </a:endParaRPr>
          </a:p>
          <a:p>
            <a:pPr>
              <a:lnSpc>
                <a:spcPct val="100000"/>
              </a:lnSpc>
            </a:pPr>
            <a:r>
              <a:rPr lang="en-US" sz="1350" spc="-1">
                <a:solidFill>
                  <a:srgbClr val="000000"/>
                </a:solidFill>
                <a:latin typeface="Courier New"/>
              </a:rPr>
              <a:t>/usr/local/etc/couchdb/local.d/docker.ini</a:t>
            </a:r>
            <a:endParaRPr lang="en-IN" sz="1350" spc="-1">
              <a:latin typeface="Arial"/>
            </a:endParaRPr>
          </a:p>
          <a:p>
            <a:pPr>
              <a:lnSpc>
                <a:spcPct val="100000"/>
              </a:lnSpc>
            </a:pPr>
            <a:r>
              <a:rPr lang="en-US" b="1" spc="-1">
                <a:solidFill>
                  <a:srgbClr val="000000"/>
                </a:solidFill>
                <a:latin typeface="LiberationMono-Bold"/>
              </a:rPr>
              <a:t>EXPOSE 8101</a:t>
            </a:r>
            <a:endParaRPr lang="en-IN" spc="-1">
              <a:latin typeface="Arial"/>
            </a:endParaRPr>
          </a:p>
          <a:p>
            <a:pPr>
              <a:lnSpc>
                <a:spcPct val="100000"/>
              </a:lnSpc>
            </a:pPr>
            <a:r>
              <a:rPr lang="en-US" b="1" spc="-1">
                <a:solidFill>
                  <a:srgbClr val="000000"/>
                </a:solidFill>
                <a:latin typeface="LiberationMono-Bold"/>
              </a:rPr>
              <a:t>CMD ["/usr/local/bin/couchdb"]</a:t>
            </a:r>
            <a:endParaRPr lang="en-IN" spc="-1">
              <a:latin typeface="Arial"/>
            </a:endParaRPr>
          </a:p>
        </p:txBody>
      </p:sp>
      <p:sp>
        <p:nvSpPr>
          <p:cNvPr id="190" name="CustomShape 4"/>
          <p:cNvSpPr/>
          <p:nvPr/>
        </p:nvSpPr>
        <p:spPr>
          <a:xfrm>
            <a:off x="586711" y="5470470"/>
            <a:ext cx="2963952" cy="483658"/>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spAutoFit/>
          </a:bodyPr>
          <a:lstStyle/>
          <a:p>
            <a:pPr>
              <a:lnSpc>
                <a:spcPct val="100000"/>
              </a:lnSpc>
            </a:pPr>
            <a:r>
              <a:rPr lang="en-US" sz="1350" b="1" spc="-1">
                <a:solidFill>
                  <a:srgbClr val="000000"/>
                </a:solidFill>
                <a:latin typeface="LiberationMono-Bold"/>
              </a:rPr>
              <a:t>Run the command to build:</a:t>
            </a:r>
            <a:endParaRPr lang="en-IN" sz="1350" spc="-1">
              <a:latin typeface="Arial"/>
            </a:endParaRPr>
          </a:p>
          <a:p>
            <a:pPr>
              <a:lnSpc>
                <a:spcPct val="100000"/>
              </a:lnSpc>
            </a:pPr>
            <a:r>
              <a:rPr lang="en-US" sz="1350" b="1" spc="-1">
                <a:solidFill>
                  <a:srgbClr val="000000"/>
                </a:solidFill>
                <a:latin typeface="LiberationMono-Bold"/>
              </a:rPr>
              <a:t>docker build -t your_account/couchdb .</a:t>
            </a:r>
            <a:endParaRPr lang="en-IN" sz="1350" spc="-1">
              <a:latin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Shape 1"/>
          <p:cNvSpPr txBox="1"/>
          <p:nvPr/>
        </p:nvSpPr>
        <p:spPr>
          <a:xfrm>
            <a:off x="574560" y="914490"/>
            <a:ext cx="8000640" cy="799740"/>
          </a:xfrm>
          <a:prstGeom prst="rect">
            <a:avLst/>
          </a:prstGeom>
          <a:noFill/>
          <a:ln>
            <a:noFill/>
          </a:ln>
        </p:spPr>
        <p:txBody>
          <a:bodyPr anchor="b">
            <a:noAutofit/>
          </a:bodyPr>
          <a:lstStyle/>
          <a:p>
            <a:pPr>
              <a:lnSpc>
                <a:spcPct val="100000"/>
              </a:lnSpc>
            </a:pPr>
            <a:r>
              <a:rPr lang="en-US" sz="2700" spc="-1">
                <a:solidFill>
                  <a:srgbClr val="000000"/>
                </a:solidFill>
                <a:latin typeface="Verdana"/>
              </a:rPr>
              <a:t>Docker Hub</a:t>
            </a:r>
            <a:endParaRPr lang="en-US" sz="2700" spc="-1">
              <a:solidFill>
                <a:srgbClr val="000000"/>
              </a:solidFill>
              <a:latin typeface="Arial"/>
            </a:endParaRPr>
          </a:p>
        </p:txBody>
      </p:sp>
      <p:sp>
        <p:nvSpPr>
          <p:cNvPr id="196" name="TextShape 2"/>
          <p:cNvSpPr txBox="1"/>
          <p:nvPr/>
        </p:nvSpPr>
        <p:spPr>
          <a:xfrm>
            <a:off x="566730" y="1828710"/>
            <a:ext cx="8000640" cy="3714390"/>
          </a:xfrm>
          <a:prstGeom prst="rect">
            <a:avLst/>
          </a:prstGeom>
          <a:noFill/>
          <a:ln>
            <a:noFill/>
          </a:ln>
        </p:spPr>
        <p:txBody>
          <a:bodyPr>
            <a:noAutofit/>
          </a:bodyPr>
          <a:lstStyle/>
          <a:p>
            <a:pPr marL="343170" indent="-342900">
              <a:spcBef>
                <a:spcPts val="421"/>
              </a:spcBef>
              <a:buClr>
                <a:srgbClr val="CC0000"/>
              </a:buClr>
              <a:buFont typeface="Arial" panose="020B0604020202020204" pitchFamily="34" charset="0"/>
              <a:buChar char="•"/>
            </a:pPr>
            <a:r>
              <a:rPr lang="de-CH" sz="2100" spc="-1" dirty="0">
                <a:solidFill>
                  <a:srgbClr val="000000"/>
                </a:solidFill>
                <a:latin typeface="Verdana"/>
              </a:rPr>
              <a:t>Public repository of Docker images</a:t>
            </a:r>
            <a:endParaRPr lang="en-US" sz="2100" spc="-1" dirty="0">
              <a:solidFill>
                <a:srgbClr val="000000"/>
              </a:solidFill>
              <a:latin typeface="Verdana"/>
            </a:endParaRPr>
          </a:p>
          <a:p>
            <a:pPr marL="639450" lvl="1" indent="-285750">
              <a:spcBef>
                <a:spcPts val="359"/>
              </a:spcBef>
              <a:buClr>
                <a:srgbClr val="CC0000"/>
              </a:buClr>
              <a:buFont typeface="Arial" panose="020B0604020202020204" pitchFamily="34" charset="0"/>
              <a:buChar char="•"/>
            </a:pPr>
            <a:r>
              <a:rPr lang="en-US" u="sng" spc="-1" dirty="0">
                <a:solidFill>
                  <a:srgbClr val="336699"/>
                </a:solidFill>
                <a:latin typeface="Verdana"/>
                <a:hlinkClick r:id="rId2"/>
              </a:rPr>
              <a:t>https://hub.docker.com/</a:t>
            </a:r>
            <a:endParaRPr lang="en-US" spc="-1" dirty="0">
              <a:solidFill>
                <a:srgbClr val="000000"/>
              </a:solidFill>
              <a:latin typeface="Verdana"/>
            </a:endParaRPr>
          </a:p>
          <a:p>
            <a:pPr marL="639450" lvl="1" indent="-285750">
              <a:spcBef>
                <a:spcPts val="359"/>
              </a:spcBef>
              <a:buClr>
                <a:srgbClr val="CC0000"/>
              </a:buClr>
              <a:buFont typeface="Arial" panose="020B0604020202020204" pitchFamily="34" charset="0"/>
              <a:buChar char="•"/>
            </a:pPr>
            <a:r>
              <a:rPr lang="de-CH" spc="-1" dirty="0">
                <a:solidFill>
                  <a:srgbClr val="000000"/>
                </a:solidFill>
                <a:latin typeface="Verdana"/>
              </a:rPr>
              <a:t>docker search [term]</a:t>
            </a:r>
            <a:endParaRPr lang="en-US" spc="-1" dirty="0">
              <a:solidFill>
                <a:srgbClr val="000000"/>
              </a:solidFill>
              <a:latin typeface="Verdana"/>
            </a:endParaRPr>
          </a:p>
          <a:p>
            <a:pPr marL="343170" indent="-342900">
              <a:spcBef>
                <a:spcPts val="421"/>
              </a:spcBef>
              <a:buClr>
                <a:srgbClr val="CC0000"/>
              </a:buClr>
              <a:buFont typeface="Arial" panose="020B0604020202020204" pitchFamily="34" charset="0"/>
              <a:buChar char="•"/>
            </a:pPr>
            <a:r>
              <a:rPr lang="de-CH" sz="2100" spc="-1" dirty="0">
                <a:solidFill>
                  <a:srgbClr val="000000"/>
                </a:solidFill>
                <a:latin typeface="Verdana"/>
              </a:rPr>
              <a:t>Automated: Has been automatically built from Dockerfile</a:t>
            </a:r>
            <a:endParaRPr lang="en-US" sz="2100" spc="-1" dirty="0">
              <a:solidFill>
                <a:srgbClr val="000000"/>
              </a:solidFill>
              <a:latin typeface="Verdana"/>
            </a:endParaRPr>
          </a:p>
          <a:p>
            <a:pPr marL="639450" lvl="1" indent="-285750">
              <a:spcBef>
                <a:spcPts val="359"/>
              </a:spcBef>
              <a:buClr>
                <a:srgbClr val="CC0000"/>
              </a:buClr>
              <a:buFont typeface="Arial" panose="020B0604020202020204" pitchFamily="34" charset="0"/>
              <a:buChar char="•"/>
            </a:pPr>
            <a:r>
              <a:rPr lang="de-CH" spc="-1" dirty="0">
                <a:solidFill>
                  <a:srgbClr val="000000"/>
                </a:solidFill>
                <a:latin typeface="Verdana"/>
              </a:rPr>
              <a:t>Source for build is available on GitHub</a:t>
            </a:r>
            <a:endParaRPr lang="en-US" spc="-1" dirty="0">
              <a:solidFill>
                <a:srgbClr val="000000"/>
              </a:solidFill>
              <a:latin typeface="Verdana"/>
            </a:endParaRPr>
          </a:p>
          <a:p>
            <a:pPr>
              <a:spcBef>
                <a:spcPts val="421"/>
              </a:spcBef>
            </a:pPr>
            <a:endParaRPr lang="en-US" spc="-1" dirty="0">
              <a:solidFill>
                <a:srgbClr val="000000"/>
              </a:solidFill>
              <a:latin typeface="Verdan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extShape 1"/>
          <p:cNvSpPr txBox="1"/>
          <p:nvPr/>
        </p:nvSpPr>
        <p:spPr>
          <a:xfrm>
            <a:off x="574560" y="914490"/>
            <a:ext cx="8000640" cy="799740"/>
          </a:xfrm>
          <a:prstGeom prst="rect">
            <a:avLst/>
          </a:prstGeom>
          <a:noFill/>
          <a:ln>
            <a:noFill/>
          </a:ln>
        </p:spPr>
        <p:txBody>
          <a:bodyPr anchor="b">
            <a:noAutofit/>
          </a:bodyPr>
          <a:lstStyle/>
          <a:p>
            <a:pPr>
              <a:lnSpc>
                <a:spcPct val="100000"/>
              </a:lnSpc>
            </a:pPr>
            <a:r>
              <a:rPr lang="en-US" sz="2700" spc="-1">
                <a:solidFill>
                  <a:srgbClr val="000000"/>
                </a:solidFill>
                <a:latin typeface="Verdana"/>
              </a:rPr>
              <a:t>Dev-&gt; test-&gt;production</a:t>
            </a:r>
            <a:endParaRPr lang="en-US" sz="2700" spc="-1">
              <a:solidFill>
                <a:srgbClr val="000000"/>
              </a:solidFill>
              <a:latin typeface="Arial"/>
            </a:endParaRPr>
          </a:p>
        </p:txBody>
      </p:sp>
      <p:sp>
        <p:nvSpPr>
          <p:cNvPr id="200" name="TextShape 2"/>
          <p:cNvSpPr txBox="1"/>
          <p:nvPr/>
        </p:nvSpPr>
        <p:spPr>
          <a:xfrm>
            <a:off x="566730" y="1828710"/>
            <a:ext cx="8000640" cy="3714390"/>
          </a:xfrm>
          <a:prstGeom prst="rect">
            <a:avLst/>
          </a:prstGeom>
          <a:noFill/>
          <a:ln>
            <a:noFill/>
          </a:ln>
        </p:spPr>
        <p:txBody>
          <a:bodyPr>
            <a:noAutofit/>
          </a:bodyPr>
          <a:lstStyle/>
          <a:p>
            <a:pPr marL="352350" indent="-352080">
              <a:spcBef>
                <a:spcPts val="421"/>
              </a:spcBef>
              <a:buClr>
                <a:srgbClr val="CC0000"/>
              </a:buClr>
              <a:buFont typeface="Wingdings" charset="2"/>
              <a:buChar char=""/>
            </a:pPr>
            <a:r>
              <a:rPr lang="en-US" sz="2100" spc="-1">
                <a:solidFill>
                  <a:srgbClr val="000000"/>
                </a:solidFill>
                <a:latin typeface="Verdana"/>
              </a:rPr>
              <a:t>code in local environment</a:t>
            </a:r>
          </a:p>
          <a:p>
            <a:pPr>
              <a:spcBef>
                <a:spcPts val="421"/>
              </a:spcBef>
            </a:pPr>
            <a:r>
              <a:rPr lang="en-US" sz="2100" spc="-1">
                <a:solidFill>
                  <a:srgbClr val="000000"/>
                </a:solidFill>
                <a:latin typeface="Verdana"/>
              </a:rPr>
              <a:t>	(« dockerized » or not)</a:t>
            </a:r>
          </a:p>
          <a:p>
            <a:pPr marL="352350" indent="-352080">
              <a:spcBef>
                <a:spcPts val="421"/>
              </a:spcBef>
              <a:buClr>
                <a:srgbClr val="CC0000"/>
              </a:buClr>
              <a:buFont typeface="Wingdings" charset="2"/>
              <a:buChar char=""/>
            </a:pPr>
            <a:r>
              <a:rPr lang="en-US" sz="2100" spc="-1">
                <a:solidFill>
                  <a:srgbClr val="000000"/>
                </a:solidFill>
                <a:latin typeface="Verdana"/>
              </a:rPr>
              <a:t>each push to the git repo triggers a hook</a:t>
            </a:r>
          </a:p>
          <a:p>
            <a:pPr marL="352350" indent="-352080">
              <a:spcBef>
                <a:spcPts val="421"/>
              </a:spcBef>
              <a:buClr>
                <a:srgbClr val="CC0000"/>
              </a:buClr>
              <a:buFont typeface="Wingdings" charset="2"/>
              <a:buChar char=""/>
            </a:pPr>
            <a:r>
              <a:rPr lang="en-US" sz="2100" spc="-1">
                <a:solidFill>
                  <a:srgbClr val="000000"/>
                </a:solidFill>
                <a:latin typeface="Verdana"/>
              </a:rPr>
              <a:t>the hook tells a build server to clone the code and run</a:t>
            </a:r>
          </a:p>
          <a:p>
            <a:pPr>
              <a:spcBef>
                <a:spcPts val="421"/>
              </a:spcBef>
            </a:pPr>
            <a:r>
              <a:rPr lang="en-US" sz="2100" spc="-1">
                <a:solidFill>
                  <a:srgbClr val="000000"/>
                </a:solidFill>
                <a:latin typeface="Verdana"/>
              </a:rPr>
              <a:t>« docker build » (using the Dockerfile)</a:t>
            </a:r>
          </a:p>
          <a:p>
            <a:pPr marL="352350" indent="-352080">
              <a:spcBef>
                <a:spcPts val="421"/>
              </a:spcBef>
              <a:buClr>
                <a:srgbClr val="CC0000"/>
              </a:buClr>
              <a:buFont typeface="Wingdings" charset="2"/>
              <a:buChar char=""/>
            </a:pPr>
            <a:r>
              <a:rPr lang="en-US" sz="2100" spc="-1">
                <a:solidFill>
                  <a:srgbClr val="000000"/>
                </a:solidFill>
                <a:latin typeface="Verdana"/>
              </a:rPr>
              <a:t>the containers are tested (nosetests, Jenkins...),</a:t>
            </a:r>
          </a:p>
          <a:p>
            <a:pPr>
              <a:spcBef>
                <a:spcPts val="421"/>
              </a:spcBef>
            </a:pPr>
            <a:r>
              <a:rPr lang="en-US" sz="2100" spc="-1">
                <a:solidFill>
                  <a:srgbClr val="000000"/>
                </a:solidFill>
                <a:latin typeface="Verdana"/>
              </a:rPr>
              <a:t>   and if the tests pass, pushed to the registry</a:t>
            </a:r>
          </a:p>
          <a:p>
            <a:pPr marL="352350" indent="-352080">
              <a:spcBef>
                <a:spcPts val="421"/>
              </a:spcBef>
              <a:buClr>
                <a:srgbClr val="CC0000"/>
              </a:buClr>
              <a:buFont typeface="Wingdings" charset="2"/>
              <a:buChar char=""/>
            </a:pPr>
            <a:r>
              <a:rPr lang="en-US" sz="2100" spc="-1">
                <a:solidFill>
                  <a:srgbClr val="000000"/>
                </a:solidFill>
                <a:latin typeface="Verdana"/>
              </a:rPr>
              <a:t>production servers pull the containers and run them</a:t>
            </a:r>
          </a:p>
          <a:p>
            <a:pPr marL="352350" indent="-352080">
              <a:spcBef>
                <a:spcPts val="421"/>
              </a:spcBef>
              <a:buClr>
                <a:srgbClr val="CC0000"/>
              </a:buClr>
              <a:buFont typeface="Wingdings" charset="2"/>
              <a:buChar char=""/>
            </a:pPr>
            <a:r>
              <a:rPr lang="en-US" sz="2100" spc="-1">
                <a:solidFill>
                  <a:srgbClr val="000000"/>
                </a:solidFill>
                <a:latin typeface="Verdana"/>
              </a:rPr>
              <a:t>for network services, load balancers are updated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Shape 1"/>
          <p:cNvSpPr txBox="1"/>
          <p:nvPr/>
        </p:nvSpPr>
        <p:spPr>
          <a:xfrm>
            <a:off x="697850" y="185025"/>
            <a:ext cx="8000640" cy="799740"/>
          </a:xfrm>
          <a:prstGeom prst="rect">
            <a:avLst/>
          </a:prstGeom>
          <a:noFill/>
          <a:ln>
            <a:noFill/>
          </a:ln>
        </p:spPr>
        <p:txBody>
          <a:bodyPr lIns="0" tIns="0" rIns="0" bIns="0" anchor="ctr">
            <a:noAutofit/>
          </a:bodyPr>
          <a:lstStyle/>
          <a:p>
            <a:r>
              <a:rPr lang="en-US" sz="2700" spc="-1" dirty="0">
                <a:solidFill>
                  <a:srgbClr val="000000"/>
                </a:solidFill>
                <a:latin typeface="Arial"/>
              </a:rPr>
              <a:t>Linux Container</a:t>
            </a:r>
          </a:p>
        </p:txBody>
      </p:sp>
      <p:pic>
        <p:nvPicPr>
          <p:cNvPr id="3" name="Picture 2">
            <a:extLst>
              <a:ext uri="{FF2B5EF4-FFF2-40B4-BE49-F238E27FC236}">
                <a16:creationId xmlns:a16="http://schemas.microsoft.com/office/drawing/2014/main" id="{CD0F6A0B-954F-955A-0B24-4DBA9301A66C}"/>
              </a:ext>
            </a:extLst>
          </p:cNvPr>
          <p:cNvPicPr>
            <a:picLocks noChangeAspect="1"/>
          </p:cNvPicPr>
          <p:nvPr/>
        </p:nvPicPr>
        <p:blipFill>
          <a:blip r:embed="rId2"/>
          <a:stretch>
            <a:fillRect/>
          </a:stretch>
        </p:blipFill>
        <p:spPr>
          <a:xfrm>
            <a:off x="966787" y="1058238"/>
            <a:ext cx="7749898" cy="4575799"/>
          </a:xfrm>
          <a:prstGeom prst="rect">
            <a:avLst/>
          </a:prstGeom>
        </p:spPr>
      </p:pic>
    </p:spTree>
    <p:extLst>
      <p:ext uri="{BB962C8B-B14F-4D97-AF65-F5344CB8AC3E}">
        <p14:creationId xmlns:p14="http://schemas.microsoft.com/office/powerpoint/2010/main" val="582282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Docker has a repository like </a:t>
            </a:r>
            <a:r>
              <a:rPr lang="en-US" dirty="0" err="1"/>
              <a:t>github</a:t>
            </a:r>
            <a:endParaRPr lang="en-US" dirty="0"/>
          </a:p>
        </p:txBody>
      </p:sp>
      <p:sp>
        <p:nvSpPr>
          <p:cNvPr id="2" name="Content Placeholder 1"/>
          <p:cNvSpPr>
            <a:spLocks noGrp="1"/>
          </p:cNvSpPr>
          <p:nvPr>
            <p:ph idx="1"/>
          </p:nvPr>
        </p:nvSpPr>
        <p:spPr/>
        <p:txBody>
          <a:bodyPr/>
          <a:lstStyle/>
          <a:p>
            <a:r>
              <a:rPr lang="en-US" dirty="0"/>
              <a:t>you can push and pull container images to/from the Docker registry</a:t>
            </a:r>
          </a:p>
          <a:p>
            <a:r>
              <a:rPr lang="en-US" dirty="0"/>
              <a:t>which is something like a “GitHub” for Docker container images.</a:t>
            </a:r>
          </a:p>
          <a:p>
            <a:endParaRPr lang="en-US" dirty="0"/>
          </a:p>
        </p:txBody>
      </p:sp>
    </p:spTree>
    <p:extLst>
      <p:ext uri="{BB962C8B-B14F-4D97-AF65-F5344CB8AC3E}">
        <p14:creationId xmlns:p14="http://schemas.microsoft.com/office/powerpoint/2010/main" val="14342621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Docker has a repository like </a:t>
            </a:r>
            <a:r>
              <a:rPr lang="en-US" dirty="0" err="1"/>
              <a:t>github</a:t>
            </a:r>
            <a:endParaRPr lang="en-US" dirty="0"/>
          </a:p>
        </p:txBody>
      </p:sp>
      <p:sp>
        <p:nvSpPr>
          <p:cNvPr id="2" name="Content Placeholder 1"/>
          <p:cNvSpPr>
            <a:spLocks noGrp="1"/>
          </p:cNvSpPr>
          <p:nvPr>
            <p:ph idx="1"/>
          </p:nvPr>
        </p:nvSpPr>
        <p:spPr/>
        <p:txBody>
          <a:bodyPr/>
          <a:lstStyle/>
          <a:p>
            <a:r>
              <a:rPr lang="en-US" dirty="0"/>
              <a:t>you can push and pull container images to/from the Docker registry</a:t>
            </a:r>
          </a:p>
          <a:p>
            <a:r>
              <a:rPr lang="en-US" dirty="0"/>
              <a:t>which is something like a “GitHub” for Docker container images.</a:t>
            </a:r>
          </a:p>
          <a:p>
            <a:endParaRPr lang="en-US" dirty="0"/>
          </a:p>
        </p:txBody>
      </p:sp>
    </p:spTree>
    <p:extLst>
      <p:ext uri="{BB962C8B-B14F-4D97-AF65-F5344CB8AC3E}">
        <p14:creationId xmlns:p14="http://schemas.microsoft.com/office/powerpoint/2010/main" val="40500808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hape 80"/>
          <p:cNvSpPr/>
          <p:nvPr/>
        </p:nvSpPr>
        <p:spPr>
          <a:xfrm>
            <a:off x="304214" y="458315"/>
            <a:ext cx="6172200" cy="300082"/>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lvl1pPr algn="ctr">
              <a:defRPr sz="4400"/>
            </a:lvl1pPr>
          </a:lstStyle>
          <a:p>
            <a:pPr lvl="0">
              <a:defRPr sz="1800"/>
            </a:pPr>
            <a:r>
              <a:rPr lang="en-IN" sz="1350" dirty="0"/>
              <a:t>Multitenancy – Introduction</a:t>
            </a:r>
            <a:endParaRPr sz="1350" dirty="0"/>
          </a:p>
        </p:txBody>
      </p:sp>
      <p:sp>
        <p:nvSpPr>
          <p:cNvPr id="4" name="Shape 191"/>
          <p:cNvSpPr>
            <a:spLocks noGrp="1"/>
          </p:cNvSpPr>
          <p:nvPr>
            <p:ph type="body" idx="1"/>
          </p:nvPr>
        </p:nvSpPr>
        <p:spPr>
          <a:xfrm>
            <a:off x="1447801" y="1977632"/>
            <a:ext cx="5918579" cy="3199134"/>
          </a:xfrm>
          <a:prstGeom prst="rect">
            <a:avLst/>
          </a:prstGeom>
        </p:spPr>
        <p:txBody>
          <a:bodyPr/>
          <a:lstStyle/>
          <a:p>
            <a:pPr marL="285750" indent="-285750">
              <a:buClr>
                <a:srgbClr val="101141"/>
              </a:buClr>
              <a:buSzPct val="100000"/>
              <a:buFont typeface="Arial"/>
              <a:buChar char="•"/>
              <a:defRPr sz="1800"/>
            </a:pPr>
            <a:r>
              <a:rPr sz="1500" dirty="0">
                <a:latin typeface="Calibri"/>
                <a:ea typeface="Calibri"/>
                <a:cs typeface="Calibri"/>
                <a:sym typeface="Calibri"/>
              </a:rPr>
              <a:t>Multi-tenancy is an architecture in which a single instance of a software application serves multiple customers. Each customer is called a tenant. Tenants may be given the ability to customize some parts of the application, such as color of the user interface (UI) or business rules, but they cannot customize the application's code.</a:t>
            </a:r>
          </a:p>
          <a:p>
            <a:pPr marL="285750" indent="-285750">
              <a:buClr>
                <a:srgbClr val="101141"/>
              </a:buClr>
              <a:buSzPct val="100000"/>
              <a:buFont typeface="Arial"/>
              <a:buChar char="•"/>
              <a:defRPr sz="1800"/>
            </a:pPr>
            <a:r>
              <a:rPr sz="1500" dirty="0">
                <a:latin typeface="Calibri"/>
                <a:ea typeface="Calibri"/>
                <a:cs typeface="Calibri"/>
                <a:sym typeface="Calibri"/>
              </a:rPr>
              <a:t>A software-as-a-service (</a:t>
            </a:r>
            <a:r>
              <a:rPr sz="1500" dirty="0">
                <a:latin typeface="Calibri"/>
                <a:ea typeface="Calibri"/>
                <a:cs typeface="Calibri"/>
                <a:sym typeface="Calibri"/>
                <a:hlinkClick r:id="rId3"/>
              </a:rPr>
              <a:t>SaaS</a:t>
            </a:r>
            <a:r>
              <a:rPr sz="1500" dirty="0">
                <a:latin typeface="Calibri"/>
                <a:ea typeface="Calibri"/>
                <a:cs typeface="Calibri"/>
                <a:sym typeface="Calibri"/>
              </a:rPr>
              <a:t>) provider, for example, can run one instance of its application on one instance of a database and provide web access to multiple customers. In such a scenario, each tenant's data is isolated and remains invisible to other tenants.</a:t>
            </a:r>
          </a:p>
        </p:txBody>
      </p:sp>
    </p:spTree>
    <p:extLst>
      <p:ext uri="{BB962C8B-B14F-4D97-AF65-F5344CB8AC3E}">
        <p14:creationId xmlns:p14="http://schemas.microsoft.com/office/powerpoint/2010/main" val="2012480020"/>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hape 80"/>
          <p:cNvSpPr/>
          <p:nvPr/>
        </p:nvSpPr>
        <p:spPr>
          <a:xfrm>
            <a:off x="1035734" y="458315"/>
            <a:ext cx="6172200" cy="300082"/>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lvl1pPr algn="ctr">
              <a:defRPr sz="4400"/>
            </a:lvl1pPr>
          </a:lstStyle>
          <a:p>
            <a:pPr lvl="0">
              <a:defRPr sz="1800"/>
            </a:pPr>
            <a:r>
              <a:rPr lang="en-IN" sz="1350" dirty="0"/>
              <a:t>Multitenancy – Introduction</a:t>
            </a:r>
            <a:endParaRPr sz="1350" dirty="0"/>
          </a:p>
        </p:txBody>
      </p:sp>
      <p:sp>
        <p:nvSpPr>
          <p:cNvPr id="82" name="Shape 82"/>
          <p:cNvSpPr>
            <a:spLocks noGrp="1"/>
          </p:cNvSpPr>
          <p:nvPr>
            <p:ph type="sldNum" sz="quarter" idx="2"/>
          </p:nvPr>
        </p:nvSpPr>
        <p:spPr>
          <a:xfrm>
            <a:off x="6057900" y="5422583"/>
            <a:ext cx="1600200" cy="201931"/>
          </a:xfrm>
          <a:prstGeom prst="rect">
            <a:avLst/>
          </a:prstGeom>
          <a:extLst>
            <a:ext uri="{C572A759-6A51-4108-AA02-DFA0A04FC94B}">
              <ma14:wrappingTextBoxFlag xmlns:ma14="http://schemas.microsoft.com/office/mac/drawingml/2011/main" xmlns="" val="1"/>
            </a:ext>
          </a:extLst>
        </p:spPr>
        <p:txBody>
          <a:bodyPr lIns="0" tIns="0" rIns="0" bIns="0" anchor="ctr">
            <a:normAutofit/>
          </a:bodyPr>
          <a:lstStyle/>
          <a:p>
            <a:pPr lvl="0">
              <a:defRPr sz="1800">
                <a:solidFill>
                  <a:srgbClr val="000000"/>
                </a:solidFill>
              </a:defRPr>
            </a:pPr>
            <a:fld id="{86CB4B4D-7CA3-9044-876B-883B54F8677D}" type="slidenum">
              <a:rPr sz="900"/>
              <a:pPr lvl="0">
                <a:defRPr sz="1800">
                  <a:solidFill>
                    <a:srgbClr val="000000"/>
                  </a:solidFill>
                </a:defRPr>
              </a:pPr>
              <a:t>73</a:t>
            </a:fld>
            <a:endParaRPr sz="900"/>
          </a:p>
        </p:txBody>
      </p:sp>
      <p:sp>
        <p:nvSpPr>
          <p:cNvPr id="4" name="Rounded Rectangle 3"/>
          <p:cNvSpPr>
            <a:spLocks noChangeArrowheads="1"/>
          </p:cNvSpPr>
          <p:nvPr/>
        </p:nvSpPr>
        <p:spPr bwMode="auto">
          <a:xfrm>
            <a:off x="2057400" y="1885950"/>
            <a:ext cx="5772150" cy="3886200"/>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buFont typeface="Wingdings" panose="05000000000000000000" pitchFamily="2" charset="2"/>
              <a:buChar char="Ø"/>
            </a:pPr>
            <a:r>
              <a:rPr lang="en-US" altLang="en-US" dirty="0">
                <a:latin typeface="Gill Sans MT" panose="020B0502020104020203" pitchFamily="34" charset="0"/>
              </a:rPr>
              <a:t> Multi-tenancy is an architectural pattern </a:t>
            </a:r>
          </a:p>
          <a:p>
            <a:pPr algn="just" eaLnBrk="1" hangingPunct="1">
              <a:buFont typeface="Wingdings" panose="05000000000000000000" pitchFamily="2" charset="2"/>
              <a:buChar char="Ø"/>
            </a:pPr>
            <a:r>
              <a:rPr lang="en-US" altLang="en-US" dirty="0">
                <a:latin typeface="Gill Sans MT" panose="020B0502020104020203" pitchFamily="34" charset="0"/>
              </a:rPr>
              <a:t> A single instance of the software is run on the service provider’s infrastructure</a:t>
            </a:r>
          </a:p>
          <a:p>
            <a:pPr algn="just" eaLnBrk="1" hangingPunct="1">
              <a:buFont typeface="Wingdings" panose="05000000000000000000" pitchFamily="2" charset="2"/>
              <a:buChar char="Ø"/>
            </a:pPr>
            <a:r>
              <a:rPr lang="en-US" altLang="en-US" dirty="0">
                <a:latin typeface="Gill Sans MT" panose="020B0502020104020203" pitchFamily="34" charset="0"/>
              </a:rPr>
              <a:t> Multiple tenants access the same instance. </a:t>
            </a:r>
          </a:p>
          <a:p>
            <a:pPr algn="just" eaLnBrk="1" hangingPunct="1">
              <a:buFont typeface="Wingdings" panose="05000000000000000000" pitchFamily="2" charset="2"/>
              <a:buChar char="Ø"/>
            </a:pPr>
            <a:r>
              <a:rPr lang="en-US" altLang="en-US" dirty="0">
                <a:latin typeface="Gill Sans MT" panose="020B0502020104020203" pitchFamily="34" charset="0"/>
              </a:rPr>
              <a:t> In contrast to the multi-user model, multi-tenancy requires customizing the single instance according to the multi-faceted requirements of many tenants.</a:t>
            </a:r>
          </a:p>
        </p:txBody>
      </p:sp>
    </p:spTree>
    <p:extLst>
      <p:ext uri="{BB962C8B-B14F-4D97-AF65-F5344CB8AC3E}">
        <p14:creationId xmlns:p14="http://schemas.microsoft.com/office/powerpoint/2010/main" val="127780194"/>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hape 82"/>
          <p:cNvSpPr>
            <a:spLocks noGrp="1"/>
          </p:cNvSpPr>
          <p:nvPr>
            <p:ph type="sldNum" sz="quarter" idx="2"/>
          </p:nvPr>
        </p:nvSpPr>
        <p:spPr>
          <a:xfrm>
            <a:off x="6057900" y="5422583"/>
            <a:ext cx="1600200" cy="201931"/>
          </a:xfrm>
          <a:prstGeom prst="rect">
            <a:avLst/>
          </a:prstGeom>
          <a:extLst>
            <a:ext uri="{C572A759-6A51-4108-AA02-DFA0A04FC94B}">
              <ma14:wrappingTextBoxFlag xmlns:ma14="http://schemas.microsoft.com/office/mac/drawingml/2011/main" xmlns="" val="1"/>
            </a:ext>
          </a:extLst>
        </p:spPr>
        <p:txBody>
          <a:bodyPr lIns="0" tIns="0" rIns="0" bIns="0" anchor="ctr">
            <a:normAutofit/>
          </a:bodyPr>
          <a:lstStyle/>
          <a:p>
            <a:pPr lvl="0">
              <a:defRPr sz="1800">
                <a:solidFill>
                  <a:srgbClr val="000000"/>
                </a:solidFill>
              </a:defRPr>
            </a:pPr>
            <a:fld id="{86CB4B4D-7CA3-9044-876B-883B54F8677D}" type="slidenum">
              <a:rPr sz="900"/>
              <a:pPr lvl="0">
                <a:defRPr sz="1800">
                  <a:solidFill>
                    <a:srgbClr val="000000"/>
                  </a:solidFill>
                </a:defRPr>
              </a:pPr>
              <a:t>74</a:t>
            </a:fld>
            <a:endParaRPr sz="900"/>
          </a:p>
        </p:txBody>
      </p:sp>
      <p:sp>
        <p:nvSpPr>
          <p:cNvPr id="6" name="Rounded Rectangle 3"/>
          <p:cNvSpPr>
            <a:spLocks noChangeArrowheads="1"/>
          </p:cNvSpPr>
          <p:nvPr/>
        </p:nvSpPr>
        <p:spPr bwMode="auto">
          <a:xfrm>
            <a:off x="1222328" y="1624938"/>
            <a:ext cx="6573956" cy="4132642"/>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dirty="0">
                <a:latin typeface="Gill Sans MT" panose="020B0502020104020203" pitchFamily="34" charset="0"/>
              </a:rPr>
              <a:t>A Multi-tenants application lets customers (tenants) share the same hardware resources, by offering them one shared application and database instance ,while allowing them to configure the application to fit there needs as if it runs on dedicated environment.</a:t>
            </a:r>
          </a:p>
          <a:p>
            <a:pPr algn="just" eaLnBrk="1" hangingPunct="1"/>
            <a:endParaRPr lang="en-US" altLang="en-US" dirty="0">
              <a:latin typeface="Gill Sans MT" panose="020B0502020104020203" pitchFamily="34" charset="0"/>
            </a:endParaRPr>
          </a:p>
          <a:p>
            <a:pPr algn="just" eaLnBrk="1" hangingPunct="1"/>
            <a:r>
              <a:rPr lang="en-US" altLang="en-US" dirty="0">
                <a:latin typeface="Gill Sans MT" panose="020B0502020104020203" pitchFamily="34" charset="0"/>
              </a:rPr>
              <a:t>These definition focus on what we believe to be the key aspects of multi tenancy:</a:t>
            </a:r>
          </a:p>
          <a:p>
            <a:pPr algn="just" eaLnBrk="1" hangingPunct="1">
              <a:buFont typeface="Gill Sans MT" panose="020B0502020104020203" pitchFamily="34" charset="0"/>
              <a:buAutoNum type="arabicPeriod"/>
            </a:pPr>
            <a:r>
              <a:rPr lang="en-US" altLang="en-US" dirty="0">
                <a:latin typeface="Gill Sans MT" panose="020B0502020104020203" pitchFamily="34" charset="0"/>
              </a:rPr>
              <a:t>The ability of the application to share hardware resources.</a:t>
            </a:r>
          </a:p>
          <a:p>
            <a:pPr algn="just" eaLnBrk="1" hangingPunct="1">
              <a:buFont typeface="Gill Sans MT" panose="020B0502020104020203" pitchFamily="34" charset="0"/>
              <a:buAutoNum type="arabicPeriod"/>
            </a:pPr>
            <a:r>
              <a:rPr lang="en-US" altLang="en-US" dirty="0">
                <a:latin typeface="Gill Sans MT" panose="020B0502020104020203" pitchFamily="34" charset="0"/>
              </a:rPr>
              <a:t>The offering of a high degree of configurability of the software.</a:t>
            </a:r>
          </a:p>
          <a:p>
            <a:pPr algn="just" eaLnBrk="1" hangingPunct="1">
              <a:buFont typeface="Gill Sans MT" panose="020B0502020104020203" pitchFamily="34" charset="0"/>
              <a:buAutoNum type="arabicPeriod"/>
            </a:pPr>
            <a:r>
              <a:rPr lang="en-US" altLang="en-US" dirty="0">
                <a:latin typeface="Gill Sans MT" panose="020B0502020104020203" pitchFamily="34" charset="0"/>
              </a:rPr>
              <a:t>The architectural approach in which the tenants make use of a single application and database instance.</a:t>
            </a:r>
          </a:p>
        </p:txBody>
      </p:sp>
      <p:sp>
        <p:nvSpPr>
          <p:cNvPr id="7" name="Shape 80"/>
          <p:cNvSpPr/>
          <p:nvPr/>
        </p:nvSpPr>
        <p:spPr>
          <a:xfrm>
            <a:off x="1485900" y="1063228"/>
            <a:ext cx="6172200" cy="507831"/>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lvl1pPr algn="ctr">
              <a:defRPr sz="4400"/>
            </a:lvl1pPr>
          </a:lstStyle>
          <a:p>
            <a:pPr lvl="0">
              <a:defRPr sz="1800"/>
            </a:pPr>
            <a:r>
              <a:rPr lang="en-IN" sz="2700" dirty="0"/>
              <a:t>Multitenancy – key aspects</a:t>
            </a:r>
            <a:endParaRPr sz="2700" dirty="0"/>
          </a:p>
        </p:txBody>
      </p:sp>
    </p:spTree>
    <p:extLst>
      <p:ext uri="{BB962C8B-B14F-4D97-AF65-F5344CB8AC3E}">
        <p14:creationId xmlns:p14="http://schemas.microsoft.com/office/powerpoint/2010/main" val="2122174962"/>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hape 82"/>
          <p:cNvSpPr>
            <a:spLocks noGrp="1"/>
          </p:cNvSpPr>
          <p:nvPr>
            <p:ph type="sldNum" sz="quarter" idx="2"/>
          </p:nvPr>
        </p:nvSpPr>
        <p:spPr>
          <a:xfrm>
            <a:off x="6057900" y="5422583"/>
            <a:ext cx="1600200" cy="201931"/>
          </a:xfrm>
          <a:prstGeom prst="rect">
            <a:avLst/>
          </a:prstGeom>
          <a:extLst>
            <a:ext uri="{C572A759-6A51-4108-AA02-DFA0A04FC94B}">
              <ma14:wrappingTextBoxFlag xmlns:ma14="http://schemas.microsoft.com/office/mac/drawingml/2011/main" xmlns="" val="1"/>
            </a:ext>
          </a:extLst>
        </p:spPr>
        <p:txBody>
          <a:bodyPr lIns="0" tIns="0" rIns="0" bIns="0" anchor="ctr">
            <a:normAutofit/>
          </a:bodyPr>
          <a:lstStyle/>
          <a:p>
            <a:pPr lvl="0">
              <a:defRPr sz="1800">
                <a:solidFill>
                  <a:srgbClr val="000000"/>
                </a:solidFill>
              </a:defRPr>
            </a:pPr>
            <a:fld id="{86CB4B4D-7CA3-9044-876B-883B54F8677D}" type="slidenum">
              <a:rPr sz="900"/>
              <a:pPr lvl="0">
                <a:defRPr sz="1800">
                  <a:solidFill>
                    <a:srgbClr val="000000"/>
                  </a:solidFill>
                </a:defRPr>
              </a:pPr>
              <a:t>75</a:t>
            </a:fld>
            <a:endParaRPr sz="900"/>
          </a:p>
        </p:txBody>
      </p:sp>
      <p:sp>
        <p:nvSpPr>
          <p:cNvPr id="4" name="Title 1"/>
          <p:cNvSpPr txBox="1">
            <a:spLocks/>
          </p:cNvSpPr>
          <p:nvPr/>
        </p:nvSpPr>
        <p:spPr>
          <a:xfrm>
            <a:off x="907256" y="361176"/>
            <a:ext cx="5624513" cy="857250"/>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normAutofit fontScale="90000" lnSpcReduction="20000"/>
          </a:bodyPr>
          <a:lstStyle>
            <a:lvl1pPr algn="ctr">
              <a:defRPr sz="4400">
                <a:latin typeface="Calibri"/>
                <a:ea typeface="Calibri"/>
                <a:cs typeface="Calibri"/>
                <a:sym typeface="Calibri"/>
              </a:defRPr>
            </a:lvl1pPr>
            <a:lvl2pPr algn="ctr">
              <a:defRPr sz="4400">
                <a:latin typeface="Calibri"/>
                <a:ea typeface="Calibri"/>
                <a:cs typeface="Calibri"/>
                <a:sym typeface="Calibri"/>
              </a:defRPr>
            </a:lvl2pPr>
            <a:lvl3pPr algn="ctr">
              <a:defRPr sz="4400">
                <a:latin typeface="Calibri"/>
                <a:ea typeface="Calibri"/>
                <a:cs typeface="Calibri"/>
                <a:sym typeface="Calibri"/>
              </a:defRPr>
            </a:lvl3pPr>
            <a:lvl4pPr algn="ctr">
              <a:defRPr sz="4400">
                <a:latin typeface="Calibri"/>
                <a:ea typeface="Calibri"/>
                <a:cs typeface="Calibri"/>
                <a:sym typeface="Calibri"/>
              </a:defRPr>
            </a:lvl4pPr>
            <a:lvl5pPr algn="ctr">
              <a:defRPr sz="4400">
                <a:latin typeface="Calibri"/>
                <a:ea typeface="Calibri"/>
                <a:cs typeface="Calibri"/>
                <a:sym typeface="Calibri"/>
              </a:defRPr>
            </a:lvl5pPr>
            <a:lvl6pPr algn="ctr">
              <a:defRPr sz="4400">
                <a:latin typeface="Calibri"/>
                <a:ea typeface="Calibri"/>
                <a:cs typeface="Calibri"/>
                <a:sym typeface="Calibri"/>
              </a:defRPr>
            </a:lvl6pPr>
            <a:lvl7pPr algn="ctr">
              <a:defRPr sz="4400">
                <a:latin typeface="Calibri"/>
                <a:ea typeface="Calibri"/>
                <a:cs typeface="Calibri"/>
                <a:sym typeface="Calibri"/>
              </a:defRPr>
            </a:lvl7pPr>
            <a:lvl8pPr algn="ctr">
              <a:defRPr sz="4400">
                <a:latin typeface="Calibri"/>
                <a:ea typeface="Calibri"/>
                <a:cs typeface="Calibri"/>
                <a:sym typeface="Calibri"/>
              </a:defRPr>
            </a:lvl8pPr>
            <a:lvl9pPr algn="ctr">
              <a:defRPr sz="4400">
                <a:latin typeface="Calibri"/>
                <a:ea typeface="Calibri"/>
                <a:cs typeface="Calibri"/>
                <a:sym typeface="Calibri"/>
              </a:defRPr>
            </a:lvl9pPr>
          </a:lstStyle>
          <a:p>
            <a:pPr>
              <a:defRPr/>
            </a:pPr>
            <a:r>
              <a:rPr lang="en-US" sz="3300" dirty="0"/>
              <a:t>Multi-tenants Deployment Modes for Application Server </a:t>
            </a:r>
            <a:endParaRPr lang="en-IN" sz="3300" dirty="0"/>
          </a:p>
        </p:txBody>
      </p:sp>
      <p:sp>
        <p:nvSpPr>
          <p:cNvPr id="5" name="Oval 4"/>
          <p:cNvSpPr/>
          <p:nvPr/>
        </p:nvSpPr>
        <p:spPr>
          <a:xfrm>
            <a:off x="4474369" y="2094079"/>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IN">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 name="Oval 5"/>
          <p:cNvSpPr/>
          <p:nvPr/>
        </p:nvSpPr>
        <p:spPr>
          <a:xfrm>
            <a:off x="4588669" y="2151229"/>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IN">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 name="Oval 6"/>
          <p:cNvSpPr/>
          <p:nvPr/>
        </p:nvSpPr>
        <p:spPr>
          <a:xfrm>
            <a:off x="4474369" y="2551279"/>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IN"/>
          </a:p>
        </p:txBody>
      </p:sp>
      <p:sp>
        <p:nvSpPr>
          <p:cNvPr id="8" name="Oval 7"/>
          <p:cNvSpPr/>
          <p:nvPr/>
        </p:nvSpPr>
        <p:spPr>
          <a:xfrm>
            <a:off x="4588669" y="2608429"/>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IN"/>
          </a:p>
        </p:txBody>
      </p:sp>
      <p:sp>
        <p:nvSpPr>
          <p:cNvPr id="9" name="Oval 8"/>
          <p:cNvSpPr/>
          <p:nvPr/>
        </p:nvSpPr>
        <p:spPr>
          <a:xfrm>
            <a:off x="6188869" y="2036929"/>
            <a:ext cx="514350" cy="400050"/>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10" name="Oval 9"/>
          <p:cNvSpPr/>
          <p:nvPr/>
        </p:nvSpPr>
        <p:spPr>
          <a:xfrm>
            <a:off x="6188869" y="2494129"/>
            <a:ext cx="514350" cy="400050"/>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11" name="TextBox 19"/>
          <p:cNvSpPr txBox="1">
            <a:spLocks noChangeArrowheads="1"/>
          </p:cNvSpPr>
          <p:nvPr/>
        </p:nvSpPr>
        <p:spPr bwMode="auto">
          <a:xfrm>
            <a:off x="4360069" y="2322680"/>
            <a:ext cx="10858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900"/>
              <a:t>Tenant A</a:t>
            </a:r>
            <a:endParaRPr lang="en-IN" altLang="en-US" sz="900"/>
          </a:p>
        </p:txBody>
      </p:sp>
      <p:graphicFrame>
        <p:nvGraphicFramePr>
          <p:cNvPr id="12" name="Group 10"/>
          <p:cNvGraphicFramePr>
            <a:graphicFrameLocks noGrp="1"/>
          </p:cNvGraphicFramePr>
          <p:nvPr/>
        </p:nvGraphicFramePr>
        <p:xfrm>
          <a:off x="1143000" y="1979779"/>
          <a:ext cx="5954317" cy="4042887"/>
        </p:xfrm>
        <a:graphic>
          <a:graphicData uri="http://schemas.openxmlformats.org/drawingml/2006/table">
            <a:tbl>
              <a:tblPr/>
              <a:tblGrid>
                <a:gridCol w="2977754">
                  <a:extLst>
                    <a:ext uri="{9D8B030D-6E8A-4147-A177-3AD203B41FA5}">
                      <a16:colId xmlns:a16="http://schemas.microsoft.com/office/drawing/2014/main" val="20000"/>
                    </a:ext>
                  </a:extLst>
                </a:gridCol>
                <a:gridCol w="2976563">
                  <a:extLst>
                    <a:ext uri="{9D8B030D-6E8A-4147-A177-3AD203B41FA5}">
                      <a16:colId xmlns:a16="http://schemas.microsoft.com/office/drawing/2014/main" val="20001"/>
                    </a:ext>
                  </a:extLst>
                </a:gridCol>
              </a:tblGrid>
              <a:tr h="96916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Gill Sans MT" pitchFamily="34" charset="0"/>
                          <a:cs typeface="Arial" charset="0"/>
                        </a:rPr>
                        <a:t>Fully isolated Application server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MT" pitchFamily="34" charset="0"/>
                          <a:cs typeface="Arial" charset="0"/>
                        </a:rPr>
                        <a:t>Each tenant accesses an application server running on a dedicated servers.</a:t>
                      </a:r>
                      <a:endParaRPr kumimoji="0" lang="en-IN" sz="1400" b="0" i="0" u="none" strike="noStrike" cap="none" normalizeH="0" baseline="0" dirty="0">
                        <a:ln>
                          <a:noFill/>
                        </a:ln>
                        <a:solidFill>
                          <a:schemeClr val="tx1"/>
                        </a:solidFill>
                        <a:effectLst/>
                        <a:latin typeface="Gill Sans MT" pitchFamily="34" charset="0"/>
                        <a:cs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400" b="0" i="0" u="none" strike="noStrike" cap="none" normalizeH="0" baseline="0">
                        <a:ln>
                          <a:noFill/>
                        </a:ln>
                        <a:solidFill>
                          <a:schemeClr val="tx1"/>
                        </a:solidFill>
                        <a:effectLst/>
                        <a:latin typeface="Gill Sans MT" pitchFamily="34" charset="0"/>
                        <a:cs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6916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Gill Sans MT" pitchFamily="34" charset="0"/>
                          <a:cs typeface="Arial" charset="0"/>
                        </a:rPr>
                        <a:t>Virtualized Application Server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Gill Sans MT" pitchFamily="34" charset="0"/>
                          <a:cs typeface="Arial" charset="0"/>
                        </a:rPr>
                        <a:t>Each tenant accesses a dedicated application running on a separate virtual machine.</a:t>
                      </a:r>
                      <a:endParaRPr kumimoji="0" lang="en-IN" sz="1400" b="0" i="0" u="none" strike="noStrike" cap="none" normalizeH="0" baseline="0">
                        <a:ln>
                          <a:noFill/>
                        </a:ln>
                        <a:solidFill>
                          <a:schemeClr val="tx1"/>
                        </a:solidFill>
                        <a:effectLst/>
                        <a:latin typeface="Gill Sans MT" pitchFamily="34" charset="0"/>
                        <a:cs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400" b="0" i="0" u="none" strike="noStrike" cap="none" normalizeH="0" baseline="0">
                        <a:ln>
                          <a:noFill/>
                        </a:ln>
                        <a:solidFill>
                          <a:schemeClr val="tx1"/>
                        </a:solidFill>
                        <a:effectLst/>
                        <a:latin typeface="Gill Sans MT" pitchFamily="34" charset="0"/>
                        <a:cs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6916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Gill Sans MT" pitchFamily="34" charset="0"/>
                          <a:cs typeface="Arial" charset="0"/>
                        </a:rPr>
                        <a:t>Shared Virtual Server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Gill Sans MT" pitchFamily="34" charset="0"/>
                          <a:cs typeface="Arial" charset="0"/>
                        </a:rPr>
                        <a:t>Each tenant accesses a dedicated application server running on a shared virtual machine. </a:t>
                      </a:r>
                      <a:endParaRPr kumimoji="0" lang="en-IN" sz="1400" b="0" i="0" u="none" strike="noStrike" cap="none" normalizeH="0" baseline="0">
                        <a:ln>
                          <a:noFill/>
                        </a:ln>
                        <a:solidFill>
                          <a:schemeClr val="tx1"/>
                        </a:solidFill>
                        <a:effectLst/>
                        <a:latin typeface="Gill Sans MT" pitchFamily="34" charset="0"/>
                        <a:cs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400" b="0" i="0" u="none" strike="noStrike" cap="none" normalizeH="0" baseline="0">
                        <a:ln>
                          <a:noFill/>
                        </a:ln>
                        <a:solidFill>
                          <a:schemeClr val="tx1"/>
                        </a:solidFill>
                        <a:effectLst/>
                        <a:latin typeface="Gill Sans MT" pitchFamily="34" charset="0"/>
                        <a:cs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6916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Gill Sans MT" pitchFamily="34" charset="0"/>
                          <a:cs typeface="Arial" charset="0"/>
                        </a:rPr>
                        <a:t>Shared Application Server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Gill Sans MT" pitchFamily="34" charset="0"/>
                          <a:cs typeface="Arial" charset="0"/>
                        </a:rPr>
                        <a:t>The tenant shared the application server and access application resources through separate session or threads.</a:t>
                      </a:r>
                      <a:endParaRPr kumimoji="0" lang="en-IN" sz="1400" b="0" i="0" u="none" strike="noStrike" cap="none" normalizeH="0" baseline="0">
                        <a:ln>
                          <a:noFill/>
                        </a:ln>
                        <a:solidFill>
                          <a:schemeClr val="tx1"/>
                        </a:solidFill>
                        <a:effectLst/>
                        <a:latin typeface="Gill Sans MT" pitchFamily="34" charset="0"/>
                        <a:cs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400" b="0" i="0" u="none" strike="noStrike" cap="none" normalizeH="0" baseline="0" dirty="0">
                        <a:ln>
                          <a:noFill/>
                        </a:ln>
                        <a:solidFill>
                          <a:schemeClr val="tx1"/>
                        </a:solidFill>
                        <a:effectLst/>
                        <a:latin typeface="Gill Sans MT" pitchFamily="34" charset="0"/>
                        <a:cs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3" name="TextBox 21"/>
          <p:cNvSpPr txBox="1">
            <a:spLocks noChangeArrowheads="1"/>
          </p:cNvSpPr>
          <p:nvPr/>
        </p:nvSpPr>
        <p:spPr bwMode="auto">
          <a:xfrm>
            <a:off x="4360069" y="2779880"/>
            <a:ext cx="10858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900"/>
              <a:t>Tenant B</a:t>
            </a:r>
            <a:endParaRPr lang="en-IN" altLang="en-US" sz="900"/>
          </a:p>
        </p:txBody>
      </p:sp>
      <p:sp>
        <p:nvSpPr>
          <p:cNvPr id="14" name="TextBox 22"/>
          <p:cNvSpPr txBox="1">
            <a:spLocks noChangeArrowheads="1"/>
          </p:cNvSpPr>
          <p:nvPr/>
        </p:nvSpPr>
        <p:spPr bwMode="auto">
          <a:xfrm>
            <a:off x="5103019" y="2036930"/>
            <a:ext cx="1085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900"/>
              <a:t>Application Server</a:t>
            </a:r>
            <a:endParaRPr lang="en-IN" altLang="en-US" sz="900"/>
          </a:p>
        </p:txBody>
      </p:sp>
      <p:sp>
        <p:nvSpPr>
          <p:cNvPr id="15" name="TextBox 23"/>
          <p:cNvSpPr txBox="1">
            <a:spLocks noChangeArrowheads="1"/>
          </p:cNvSpPr>
          <p:nvPr/>
        </p:nvSpPr>
        <p:spPr bwMode="auto">
          <a:xfrm>
            <a:off x="5103019" y="2722730"/>
            <a:ext cx="1085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900"/>
              <a:t>Application server</a:t>
            </a:r>
            <a:endParaRPr lang="en-IN" altLang="en-US" sz="900"/>
          </a:p>
        </p:txBody>
      </p:sp>
      <p:sp>
        <p:nvSpPr>
          <p:cNvPr id="16" name="Oval 15"/>
          <p:cNvSpPr/>
          <p:nvPr/>
        </p:nvSpPr>
        <p:spPr>
          <a:xfrm>
            <a:off x="4474369" y="3008479"/>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IN"/>
          </a:p>
        </p:txBody>
      </p:sp>
      <p:sp>
        <p:nvSpPr>
          <p:cNvPr id="17" name="Oval 16"/>
          <p:cNvSpPr/>
          <p:nvPr/>
        </p:nvSpPr>
        <p:spPr>
          <a:xfrm>
            <a:off x="4588669" y="3065629"/>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IN"/>
          </a:p>
        </p:txBody>
      </p:sp>
      <p:sp>
        <p:nvSpPr>
          <p:cNvPr id="18" name="Oval 17"/>
          <p:cNvSpPr/>
          <p:nvPr/>
        </p:nvSpPr>
        <p:spPr>
          <a:xfrm>
            <a:off x="4474369" y="3465679"/>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IN"/>
          </a:p>
        </p:txBody>
      </p:sp>
      <p:sp>
        <p:nvSpPr>
          <p:cNvPr id="19" name="Oval 18"/>
          <p:cNvSpPr/>
          <p:nvPr/>
        </p:nvSpPr>
        <p:spPr>
          <a:xfrm>
            <a:off x="4588669" y="3522829"/>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IN"/>
          </a:p>
        </p:txBody>
      </p:sp>
      <p:cxnSp>
        <p:nvCxnSpPr>
          <p:cNvPr id="20" name="Straight Connector 19"/>
          <p:cNvCxnSpPr>
            <a:stCxn id="6" idx="6"/>
          </p:cNvCxnSpPr>
          <p:nvPr/>
        </p:nvCxnSpPr>
        <p:spPr>
          <a:xfrm>
            <a:off x="4817269" y="2265529"/>
            <a:ext cx="1371600" cy="11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817269" y="2722729"/>
            <a:ext cx="1371600" cy="1191"/>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6074569" y="3008479"/>
            <a:ext cx="914400" cy="342900"/>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200" dirty="0">
                <a:solidFill>
                  <a:schemeClr val="tx1"/>
                </a:solidFill>
              </a:rPr>
              <a:t>Virtual machine</a:t>
            </a:r>
            <a:endParaRPr lang="en-IN" sz="1200" dirty="0">
              <a:solidFill>
                <a:schemeClr val="tx1"/>
              </a:solidFill>
            </a:endParaRPr>
          </a:p>
        </p:txBody>
      </p:sp>
      <p:sp>
        <p:nvSpPr>
          <p:cNvPr id="23" name="Rectangle 22"/>
          <p:cNvSpPr/>
          <p:nvPr/>
        </p:nvSpPr>
        <p:spPr>
          <a:xfrm>
            <a:off x="6074569" y="3465679"/>
            <a:ext cx="914400" cy="342900"/>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200" dirty="0">
                <a:solidFill>
                  <a:schemeClr val="tx1"/>
                </a:solidFill>
              </a:rPr>
              <a:t>Virtual machine</a:t>
            </a:r>
            <a:endParaRPr lang="en-IN" sz="1200" dirty="0">
              <a:solidFill>
                <a:schemeClr val="tx1"/>
              </a:solidFill>
            </a:endParaRPr>
          </a:p>
        </p:txBody>
      </p:sp>
      <p:cxnSp>
        <p:nvCxnSpPr>
          <p:cNvPr id="24" name="Straight Connector 23"/>
          <p:cNvCxnSpPr>
            <a:stCxn id="17" idx="6"/>
            <a:endCxn id="22" idx="1"/>
          </p:cNvCxnSpPr>
          <p:nvPr/>
        </p:nvCxnSpPr>
        <p:spPr>
          <a:xfrm>
            <a:off x="4817269" y="3179929"/>
            <a:ext cx="1257300" cy="11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817269" y="3637129"/>
            <a:ext cx="1257300" cy="1191"/>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41"/>
          <p:cNvSpPr txBox="1">
            <a:spLocks noChangeArrowheads="1"/>
          </p:cNvSpPr>
          <p:nvPr/>
        </p:nvSpPr>
        <p:spPr bwMode="auto">
          <a:xfrm>
            <a:off x="5045869" y="2951330"/>
            <a:ext cx="1085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900"/>
              <a:t>Application server</a:t>
            </a:r>
            <a:endParaRPr lang="en-IN" altLang="en-US" sz="900"/>
          </a:p>
        </p:txBody>
      </p:sp>
      <p:sp>
        <p:nvSpPr>
          <p:cNvPr id="27" name="TextBox 42"/>
          <p:cNvSpPr txBox="1">
            <a:spLocks noChangeArrowheads="1"/>
          </p:cNvSpPr>
          <p:nvPr/>
        </p:nvSpPr>
        <p:spPr bwMode="auto">
          <a:xfrm>
            <a:off x="4360069" y="3237080"/>
            <a:ext cx="10858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900"/>
              <a:t>Tenant A</a:t>
            </a:r>
            <a:endParaRPr lang="en-IN" altLang="en-US" sz="900"/>
          </a:p>
        </p:txBody>
      </p:sp>
      <p:sp>
        <p:nvSpPr>
          <p:cNvPr id="28" name="TextBox 43"/>
          <p:cNvSpPr txBox="1">
            <a:spLocks noChangeArrowheads="1"/>
          </p:cNvSpPr>
          <p:nvPr/>
        </p:nvSpPr>
        <p:spPr bwMode="auto">
          <a:xfrm>
            <a:off x="4360069" y="3694280"/>
            <a:ext cx="10858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900"/>
              <a:t>Tenant B</a:t>
            </a:r>
            <a:endParaRPr lang="en-IN" altLang="en-US" sz="900"/>
          </a:p>
        </p:txBody>
      </p:sp>
      <p:sp>
        <p:nvSpPr>
          <p:cNvPr id="29" name="Oval 28"/>
          <p:cNvSpPr/>
          <p:nvPr/>
        </p:nvSpPr>
        <p:spPr>
          <a:xfrm>
            <a:off x="4474369" y="3980029"/>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IN" dirty="0"/>
          </a:p>
        </p:txBody>
      </p:sp>
      <p:sp>
        <p:nvSpPr>
          <p:cNvPr id="30" name="Oval 29"/>
          <p:cNvSpPr/>
          <p:nvPr/>
        </p:nvSpPr>
        <p:spPr>
          <a:xfrm>
            <a:off x="4588669" y="4037179"/>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IN"/>
          </a:p>
        </p:txBody>
      </p:sp>
      <p:sp>
        <p:nvSpPr>
          <p:cNvPr id="31" name="Oval 30"/>
          <p:cNvSpPr/>
          <p:nvPr/>
        </p:nvSpPr>
        <p:spPr>
          <a:xfrm>
            <a:off x="4474369" y="4437229"/>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IN"/>
          </a:p>
        </p:txBody>
      </p:sp>
      <p:sp>
        <p:nvSpPr>
          <p:cNvPr id="32" name="Oval 31"/>
          <p:cNvSpPr/>
          <p:nvPr/>
        </p:nvSpPr>
        <p:spPr>
          <a:xfrm>
            <a:off x="4588669" y="4494379"/>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IN"/>
          </a:p>
        </p:txBody>
      </p:sp>
      <p:sp>
        <p:nvSpPr>
          <p:cNvPr id="33" name="Oval 32"/>
          <p:cNvSpPr/>
          <p:nvPr/>
        </p:nvSpPr>
        <p:spPr>
          <a:xfrm>
            <a:off x="5445919" y="3980029"/>
            <a:ext cx="742950" cy="74295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34" name="Rectangle 33"/>
          <p:cNvSpPr/>
          <p:nvPr/>
        </p:nvSpPr>
        <p:spPr>
          <a:xfrm>
            <a:off x="5788819" y="4151479"/>
            <a:ext cx="1085850" cy="4000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dirty="0"/>
              <a:t>Virtual machine</a:t>
            </a:r>
            <a:endParaRPr lang="en-IN" dirty="0"/>
          </a:p>
        </p:txBody>
      </p:sp>
      <p:cxnSp>
        <p:nvCxnSpPr>
          <p:cNvPr id="35" name="Straight Connector 34"/>
          <p:cNvCxnSpPr>
            <a:stCxn id="32" idx="6"/>
            <a:endCxn id="33" idx="3"/>
          </p:cNvCxnSpPr>
          <p:nvPr/>
        </p:nvCxnSpPr>
        <p:spPr>
          <a:xfrm>
            <a:off x="4817270" y="4608679"/>
            <a:ext cx="736997" cy="5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0" idx="6"/>
          </p:cNvCxnSpPr>
          <p:nvPr/>
        </p:nvCxnSpPr>
        <p:spPr>
          <a:xfrm>
            <a:off x="4817269" y="4151479"/>
            <a:ext cx="685800" cy="1191"/>
          </a:xfrm>
          <a:prstGeom prst="line">
            <a:avLst/>
          </a:prstGeom>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4474369" y="4894429"/>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IN"/>
          </a:p>
        </p:txBody>
      </p:sp>
      <p:sp>
        <p:nvSpPr>
          <p:cNvPr id="38" name="Oval 37"/>
          <p:cNvSpPr/>
          <p:nvPr/>
        </p:nvSpPr>
        <p:spPr>
          <a:xfrm>
            <a:off x="4588669" y="4951579"/>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IN"/>
          </a:p>
        </p:txBody>
      </p:sp>
      <p:sp>
        <p:nvSpPr>
          <p:cNvPr id="39" name="Oval 38"/>
          <p:cNvSpPr/>
          <p:nvPr/>
        </p:nvSpPr>
        <p:spPr>
          <a:xfrm>
            <a:off x="4474369" y="5351629"/>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IN"/>
          </a:p>
        </p:txBody>
      </p:sp>
      <p:sp>
        <p:nvSpPr>
          <p:cNvPr id="40" name="Oval 39"/>
          <p:cNvSpPr/>
          <p:nvPr/>
        </p:nvSpPr>
        <p:spPr>
          <a:xfrm>
            <a:off x="4588669" y="5408779"/>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IN"/>
          </a:p>
        </p:txBody>
      </p:sp>
      <p:sp>
        <p:nvSpPr>
          <p:cNvPr id="41" name="Oval 40"/>
          <p:cNvSpPr/>
          <p:nvPr/>
        </p:nvSpPr>
        <p:spPr>
          <a:xfrm>
            <a:off x="5617369" y="4951579"/>
            <a:ext cx="628650" cy="62865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42" name="TextBox 76"/>
          <p:cNvSpPr txBox="1">
            <a:spLocks noChangeArrowheads="1"/>
          </p:cNvSpPr>
          <p:nvPr/>
        </p:nvSpPr>
        <p:spPr bwMode="auto">
          <a:xfrm>
            <a:off x="4360069" y="4230061"/>
            <a:ext cx="10858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900"/>
              <a:t>Tenant A</a:t>
            </a:r>
            <a:endParaRPr lang="en-IN" altLang="en-US" sz="900"/>
          </a:p>
        </p:txBody>
      </p:sp>
      <p:sp>
        <p:nvSpPr>
          <p:cNvPr id="43" name="TextBox 77"/>
          <p:cNvSpPr txBox="1">
            <a:spLocks noChangeArrowheads="1"/>
          </p:cNvSpPr>
          <p:nvPr/>
        </p:nvSpPr>
        <p:spPr bwMode="auto">
          <a:xfrm>
            <a:off x="4360069" y="4687261"/>
            <a:ext cx="10858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900"/>
              <a:t>Tenant B</a:t>
            </a:r>
            <a:endParaRPr lang="en-IN" altLang="en-US" sz="900"/>
          </a:p>
        </p:txBody>
      </p:sp>
      <p:sp>
        <p:nvSpPr>
          <p:cNvPr id="44" name="Curved Right Arrow 43"/>
          <p:cNvSpPr/>
          <p:nvPr/>
        </p:nvSpPr>
        <p:spPr>
          <a:xfrm>
            <a:off x="6188869" y="4894429"/>
            <a:ext cx="114300" cy="17145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dirty="0">
              <a:solidFill>
                <a:schemeClr val="tx1"/>
              </a:solidFill>
            </a:endParaRPr>
          </a:p>
        </p:txBody>
      </p:sp>
      <p:sp>
        <p:nvSpPr>
          <p:cNvPr id="45" name="Curved Left Arrow 44"/>
          <p:cNvSpPr/>
          <p:nvPr/>
        </p:nvSpPr>
        <p:spPr>
          <a:xfrm>
            <a:off x="6303169" y="4894429"/>
            <a:ext cx="114300" cy="17145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dirty="0">
              <a:solidFill>
                <a:schemeClr val="tx1"/>
              </a:solidFill>
            </a:endParaRPr>
          </a:p>
        </p:txBody>
      </p:sp>
      <p:sp>
        <p:nvSpPr>
          <p:cNvPr id="46" name="Curved Right Arrow 45"/>
          <p:cNvSpPr/>
          <p:nvPr/>
        </p:nvSpPr>
        <p:spPr>
          <a:xfrm>
            <a:off x="6188869" y="5580229"/>
            <a:ext cx="114300" cy="17145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solidFill>
                <a:schemeClr val="tx1"/>
              </a:solidFill>
            </a:endParaRPr>
          </a:p>
        </p:txBody>
      </p:sp>
      <p:sp>
        <p:nvSpPr>
          <p:cNvPr id="47" name="Curved Left Arrow 46"/>
          <p:cNvSpPr/>
          <p:nvPr/>
        </p:nvSpPr>
        <p:spPr>
          <a:xfrm>
            <a:off x="6303169" y="5580229"/>
            <a:ext cx="114300" cy="17145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dirty="0">
              <a:solidFill>
                <a:schemeClr val="tx1"/>
              </a:solidFill>
            </a:endParaRPr>
          </a:p>
        </p:txBody>
      </p:sp>
      <p:sp>
        <p:nvSpPr>
          <p:cNvPr id="48" name="Curved Right Arrow 47"/>
          <p:cNvSpPr/>
          <p:nvPr/>
        </p:nvSpPr>
        <p:spPr>
          <a:xfrm>
            <a:off x="6417469" y="5180179"/>
            <a:ext cx="171450" cy="2286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solidFill>
                <a:schemeClr val="tx1"/>
              </a:solidFill>
            </a:endParaRPr>
          </a:p>
        </p:txBody>
      </p:sp>
      <p:sp>
        <p:nvSpPr>
          <p:cNvPr id="49" name="Curved Left Arrow 48"/>
          <p:cNvSpPr/>
          <p:nvPr/>
        </p:nvSpPr>
        <p:spPr>
          <a:xfrm>
            <a:off x="6588919" y="5180179"/>
            <a:ext cx="171450" cy="2286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dirty="0">
              <a:solidFill>
                <a:schemeClr val="tx1"/>
              </a:solidFill>
            </a:endParaRPr>
          </a:p>
        </p:txBody>
      </p:sp>
      <p:sp>
        <p:nvSpPr>
          <p:cNvPr id="50" name="TextBox 86"/>
          <p:cNvSpPr txBox="1">
            <a:spLocks noChangeArrowheads="1"/>
          </p:cNvSpPr>
          <p:nvPr/>
        </p:nvSpPr>
        <p:spPr bwMode="auto">
          <a:xfrm>
            <a:off x="6188869" y="5030161"/>
            <a:ext cx="10858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900"/>
              <a:t>Session thread</a:t>
            </a:r>
            <a:endParaRPr lang="en-IN" altLang="en-US" sz="900"/>
          </a:p>
        </p:txBody>
      </p:sp>
      <p:sp>
        <p:nvSpPr>
          <p:cNvPr id="51" name="TextBox 87"/>
          <p:cNvSpPr txBox="1">
            <a:spLocks noChangeArrowheads="1"/>
          </p:cNvSpPr>
          <p:nvPr/>
        </p:nvSpPr>
        <p:spPr bwMode="auto">
          <a:xfrm>
            <a:off x="6188869" y="5715961"/>
            <a:ext cx="10858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900"/>
              <a:t>Session Thread</a:t>
            </a:r>
            <a:endParaRPr lang="en-IN" altLang="en-US" sz="900"/>
          </a:p>
        </p:txBody>
      </p:sp>
      <p:sp>
        <p:nvSpPr>
          <p:cNvPr id="52" name="TextBox 88"/>
          <p:cNvSpPr txBox="1">
            <a:spLocks noChangeArrowheads="1"/>
          </p:cNvSpPr>
          <p:nvPr/>
        </p:nvSpPr>
        <p:spPr bwMode="auto">
          <a:xfrm>
            <a:off x="6074569" y="5373061"/>
            <a:ext cx="1085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900"/>
              <a:t>Application Server</a:t>
            </a:r>
            <a:endParaRPr lang="en-IN" altLang="en-US" sz="900"/>
          </a:p>
        </p:txBody>
      </p:sp>
      <p:sp>
        <p:nvSpPr>
          <p:cNvPr id="53" name="TextBox 89"/>
          <p:cNvSpPr txBox="1">
            <a:spLocks noChangeArrowheads="1"/>
          </p:cNvSpPr>
          <p:nvPr/>
        </p:nvSpPr>
        <p:spPr bwMode="auto">
          <a:xfrm>
            <a:off x="4360069" y="5144461"/>
            <a:ext cx="10858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900"/>
              <a:t>Tenant A</a:t>
            </a:r>
            <a:endParaRPr lang="en-IN" altLang="en-US" sz="900"/>
          </a:p>
        </p:txBody>
      </p:sp>
      <p:sp>
        <p:nvSpPr>
          <p:cNvPr id="54" name="TextBox 90"/>
          <p:cNvSpPr txBox="1">
            <a:spLocks noChangeArrowheads="1"/>
          </p:cNvSpPr>
          <p:nvPr/>
        </p:nvSpPr>
        <p:spPr bwMode="auto">
          <a:xfrm>
            <a:off x="4360069" y="5658811"/>
            <a:ext cx="10858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900"/>
              <a:t>Tenant  B</a:t>
            </a:r>
            <a:endParaRPr lang="en-IN" altLang="en-US" sz="900"/>
          </a:p>
        </p:txBody>
      </p:sp>
      <p:cxnSp>
        <p:nvCxnSpPr>
          <p:cNvPr id="55" name="Straight Connector 54"/>
          <p:cNvCxnSpPr>
            <a:stCxn id="38" idx="6"/>
          </p:cNvCxnSpPr>
          <p:nvPr/>
        </p:nvCxnSpPr>
        <p:spPr>
          <a:xfrm>
            <a:off x="4817269" y="5065879"/>
            <a:ext cx="800100" cy="119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40" idx="6"/>
          </p:cNvCxnSpPr>
          <p:nvPr/>
        </p:nvCxnSpPr>
        <p:spPr>
          <a:xfrm>
            <a:off x="4817269" y="5523079"/>
            <a:ext cx="971550" cy="1191"/>
          </a:xfrm>
          <a:prstGeom prst="line">
            <a:avLst/>
          </a:prstGeom>
        </p:spPr>
        <p:style>
          <a:lnRef idx="1">
            <a:schemeClr val="accent1"/>
          </a:lnRef>
          <a:fillRef idx="0">
            <a:schemeClr val="accent1"/>
          </a:fillRef>
          <a:effectRef idx="0">
            <a:schemeClr val="accent1"/>
          </a:effectRef>
          <a:fontRef idx="minor">
            <a:schemeClr val="tx1"/>
          </a:fontRef>
        </p:style>
      </p:cxnSp>
      <p:sp>
        <p:nvSpPr>
          <p:cNvPr id="57" name="TextBox 97"/>
          <p:cNvSpPr txBox="1">
            <a:spLocks noChangeArrowheads="1"/>
          </p:cNvSpPr>
          <p:nvPr/>
        </p:nvSpPr>
        <p:spPr bwMode="auto">
          <a:xfrm>
            <a:off x="6017419" y="3887161"/>
            <a:ext cx="1085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900"/>
              <a:t>Application server</a:t>
            </a:r>
            <a:endParaRPr lang="en-IN" altLang="en-US" sz="900"/>
          </a:p>
        </p:txBody>
      </p:sp>
    </p:spTree>
    <p:extLst>
      <p:ext uri="{BB962C8B-B14F-4D97-AF65-F5344CB8AC3E}">
        <p14:creationId xmlns:p14="http://schemas.microsoft.com/office/powerpoint/2010/main" val="3677280974"/>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p:cNvSpPr txBox="1">
            <a:spLocks/>
          </p:cNvSpPr>
          <p:nvPr/>
        </p:nvSpPr>
        <p:spPr>
          <a:xfrm>
            <a:off x="1421833" y="847725"/>
            <a:ext cx="5624513" cy="313135"/>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noAutofit/>
          </a:bodyPr>
          <a:lstStyle>
            <a:lvl1pPr algn="ctr">
              <a:defRPr sz="4400">
                <a:latin typeface="Calibri"/>
                <a:ea typeface="Calibri"/>
                <a:cs typeface="Calibri"/>
                <a:sym typeface="Calibri"/>
              </a:defRPr>
            </a:lvl1pPr>
            <a:lvl2pPr algn="ctr">
              <a:defRPr sz="4400">
                <a:latin typeface="Calibri"/>
                <a:ea typeface="Calibri"/>
                <a:cs typeface="Calibri"/>
                <a:sym typeface="Calibri"/>
              </a:defRPr>
            </a:lvl2pPr>
            <a:lvl3pPr algn="ctr">
              <a:defRPr sz="4400">
                <a:latin typeface="Calibri"/>
                <a:ea typeface="Calibri"/>
                <a:cs typeface="Calibri"/>
                <a:sym typeface="Calibri"/>
              </a:defRPr>
            </a:lvl3pPr>
            <a:lvl4pPr algn="ctr">
              <a:defRPr sz="4400">
                <a:latin typeface="Calibri"/>
                <a:ea typeface="Calibri"/>
                <a:cs typeface="Calibri"/>
                <a:sym typeface="Calibri"/>
              </a:defRPr>
            </a:lvl4pPr>
            <a:lvl5pPr algn="ctr">
              <a:defRPr sz="4400">
                <a:latin typeface="Calibri"/>
                <a:ea typeface="Calibri"/>
                <a:cs typeface="Calibri"/>
                <a:sym typeface="Calibri"/>
              </a:defRPr>
            </a:lvl5pPr>
            <a:lvl6pPr algn="ctr">
              <a:defRPr sz="4400">
                <a:latin typeface="Calibri"/>
                <a:ea typeface="Calibri"/>
                <a:cs typeface="Calibri"/>
                <a:sym typeface="Calibri"/>
              </a:defRPr>
            </a:lvl6pPr>
            <a:lvl7pPr algn="ctr">
              <a:defRPr sz="4400">
                <a:latin typeface="Calibri"/>
                <a:ea typeface="Calibri"/>
                <a:cs typeface="Calibri"/>
                <a:sym typeface="Calibri"/>
              </a:defRPr>
            </a:lvl7pPr>
            <a:lvl8pPr algn="ctr">
              <a:defRPr sz="4400">
                <a:latin typeface="Calibri"/>
                <a:ea typeface="Calibri"/>
                <a:cs typeface="Calibri"/>
                <a:sym typeface="Calibri"/>
              </a:defRPr>
            </a:lvl8pPr>
            <a:lvl9pPr algn="ctr">
              <a:defRPr sz="4400">
                <a:latin typeface="Calibri"/>
                <a:ea typeface="Calibri"/>
                <a:cs typeface="Calibri"/>
                <a:sym typeface="Calibri"/>
              </a:defRPr>
            </a:lvl9pPr>
          </a:lstStyle>
          <a:p>
            <a:pPr>
              <a:defRPr/>
            </a:pPr>
            <a:r>
              <a:rPr lang="en-US" sz="2100"/>
              <a:t>Multi-tenants Deployment Modes in Data Centers</a:t>
            </a:r>
            <a:endParaRPr lang="en-IN" sz="2100" dirty="0"/>
          </a:p>
        </p:txBody>
      </p:sp>
      <p:graphicFrame>
        <p:nvGraphicFramePr>
          <p:cNvPr id="85" name="Group 251"/>
          <p:cNvGraphicFramePr>
            <a:graphicFrameLocks noGrp="1"/>
          </p:cNvGraphicFramePr>
          <p:nvPr/>
        </p:nvGraphicFramePr>
        <p:xfrm>
          <a:off x="1314677" y="1263254"/>
          <a:ext cx="5832871" cy="4847035"/>
        </p:xfrm>
        <a:graphic>
          <a:graphicData uri="http://schemas.openxmlformats.org/drawingml/2006/table">
            <a:tbl>
              <a:tblPr/>
              <a:tblGrid>
                <a:gridCol w="2420540">
                  <a:extLst>
                    <a:ext uri="{9D8B030D-6E8A-4147-A177-3AD203B41FA5}">
                      <a16:colId xmlns:a16="http://schemas.microsoft.com/office/drawing/2014/main" val="20000"/>
                    </a:ext>
                  </a:extLst>
                </a:gridCol>
                <a:gridCol w="3412331">
                  <a:extLst>
                    <a:ext uri="{9D8B030D-6E8A-4147-A177-3AD203B41FA5}">
                      <a16:colId xmlns:a16="http://schemas.microsoft.com/office/drawing/2014/main" val="20001"/>
                    </a:ext>
                  </a:extLst>
                </a:gridCol>
              </a:tblGrid>
              <a:tr h="800139">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Gill Sans MT" pitchFamily="34" charset="0"/>
                          <a:cs typeface="Arial" charset="0"/>
                        </a:rPr>
                        <a:t>Fully isolated data center</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Gill Sans MT" pitchFamily="34" charset="0"/>
                          <a:cs typeface="Arial" charset="0"/>
                        </a:rPr>
                        <a:t>The tenants do not share any data center resources</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IN" sz="1200" b="1" i="0" u="none" strike="noStrike" cap="none" normalizeH="0" baseline="0" dirty="0">
                        <a:ln>
                          <a:noFill/>
                        </a:ln>
                        <a:solidFill>
                          <a:schemeClr val="tx1"/>
                        </a:solidFill>
                        <a:effectLst/>
                        <a:latin typeface="Gill Sans MT" pitchFamily="34" charset="0"/>
                        <a:cs typeface="Arial" charset="0"/>
                      </a:endParaRPr>
                    </a:p>
                  </a:txBody>
                  <a:tcPr marL="68580" marR="68580" marT="34292" marB="342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a:ln>
                          <a:noFill/>
                        </a:ln>
                        <a:solidFill>
                          <a:schemeClr val="tx1"/>
                        </a:solidFill>
                        <a:effectLst/>
                        <a:latin typeface="Gill Sans MT" pitchFamily="34" charset="0"/>
                        <a:cs typeface="Arial" charset="0"/>
                      </a:endParaRPr>
                    </a:p>
                  </a:txBody>
                  <a:tcPr marL="68580" marR="68580" marT="34292" marB="342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83028">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Gill Sans MT" pitchFamily="34" charset="0"/>
                          <a:cs typeface="Arial" charset="0"/>
                        </a:rPr>
                        <a:t>Virtualized servers</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Gill Sans MT" pitchFamily="34" charset="0"/>
                          <a:cs typeface="Arial" charset="0"/>
                        </a:rPr>
                        <a:t>The tenants share the same host but access different databases running on separate virtual machines</a:t>
                      </a:r>
                      <a:endParaRPr kumimoji="0" lang="en-IN" sz="1200" b="1" i="0" u="none" strike="noStrike" cap="none" normalizeH="0" baseline="0">
                        <a:ln>
                          <a:noFill/>
                        </a:ln>
                        <a:solidFill>
                          <a:schemeClr val="tx1"/>
                        </a:solidFill>
                        <a:effectLst/>
                        <a:latin typeface="Gill Sans MT" pitchFamily="34" charset="0"/>
                        <a:cs typeface="Arial" charset="0"/>
                      </a:endParaRPr>
                    </a:p>
                  </a:txBody>
                  <a:tcPr marL="68580" marR="68580" marT="34292" marB="342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a:ln>
                          <a:noFill/>
                        </a:ln>
                        <a:solidFill>
                          <a:schemeClr val="tx1"/>
                        </a:solidFill>
                        <a:effectLst/>
                        <a:latin typeface="Gill Sans MT" pitchFamily="34" charset="0"/>
                        <a:cs typeface="Arial" charset="0"/>
                      </a:endParaRPr>
                    </a:p>
                  </a:txBody>
                  <a:tcPr marL="68580" marR="68580" marT="34292" marB="342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53721">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Gill Sans MT" pitchFamily="34" charset="0"/>
                          <a:cs typeface="Arial" charset="0"/>
                        </a:rPr>
                        <a:t>Shared Server</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Gill Sans MT" pitchFamily="34" charset="0"/>
                          <a:cs typeface="Arial" charset="0"/>
                        </a:rPr>
                        <a:t>The tenants share the same server (Hostname or IP) but access different databases</a:t>
                      </a:r>
                      <a:endParaRPr kumimoji="0" lang="en-IN" sz="1200" b="1" i="0" u="none" strike="noStrike" cap="none" normalizeH="0" baseline="0">
                        <a:ln>
                          <a:noFill/>
                        </a:ln>
                        <a:solidFill>
                          <a:schemeClr val="tx1"/>
                        </a:solidFill>
                        <a:effectLst/>
                        <a:latin typeface="Gill Sans MT" pitchFamily="34" charset="0"/>
                        <a:cs typeface="Arial" charset="0"/>
                      </a:endParaRPr>
                    </a:p>
                  </a:txBody>
                  <a:tcPr marL="68580" marR="68580" marT="34292" marB="342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a:ln>
                          <a:noFill/>
                        </a:ln>
                        <a:solidFill>
                          <a:schemeClr val="tx1"/>
                        </a:solidFill>
                        <a:effectLst/>
                        <a:latin typeface="Gill Sans MT" pitchFamily="34" charset="0"/>
                        <a:cs typeface="Arial" charset="0"/>
                      </a:endParaRPr>
                    </a:p>
                  </a:txBody>
                  <a:tcPr marL="68580" marR="68580" marT="34292" marB="342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4423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Gill Sans MT" pitchFamily="34" charset="0"/>
                          <a:cs typeface="Arial" charset="0"/>
                        </a:rPr>
                        <a:t>Shared Database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Gill Sans MT" pitchFamily="34" charset="0"/>
                          <a:cs typeface="Arial" charset="0"/>
                        </a:rPr>
                        <a:t>The tenants share the same server and database (shared or different ports) but access different schema(tables)</a:t>
                      </a:r>
                      <a:endParaRPr kumimoji="0" lang="en-IN" sz="1200" b="1" i="0" u="none" strike="noStrike" cap="none" normalizeH="0" baseline="0">
                        <a:ln>
                          <a:noFill/>
                        </a:ln>
                        <a:solidFill>
                          <a:schemeClr val="tx1"/>
                        </a:solidFill>
                        <a:effectLst/>
                        <a:latin typeface="Gill Sans MT" pitchFamily="34" charset="0"/>
                        <a:cs typeface="Arial" charset="0"/>
                      </a:endParaRPr>
                    </a:p>
                  </a:txBody>
                  <a:tcPr marL="68580" marR="68580" marT="34292" marB="342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a:ln>
                          <a:noFill/>
                        </a:ln>
                        <a:solidFill>
                          <a:schemeClr val="tx1"/>
                        </a:solidFill>
                        <a:effectLst/>
                        <a:latin typeface="Gill Sans MT" pitchFamily="34" charset="0"/>
                        <a:cs typeface="Arial" charset="0"/>
                      </a:endParaRPr>
                    </a:p>
                  </a:txBody>
                  <a:tcPr marL="68580" marR="68580" marT="34292" marB="342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16591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Gill Sans MT" pitchFamily="34" charset="0"/>
                          <a:cs typeface="Arial" charset="0"/>
                        </a:rPr>
                        <a:t>Shared Schema</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Gill Sans MT" pitchFamily="34" charset="0"/>
                          <a:cs typeface="Arial" charset="0"/>
                        </a:rPr>
                        <a:t>The tenants share the same server, database and schema (tables).  The irrespective data is segregated by key and rows.</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IN" sz="1200" b="1" i="0" u="none" strike="noStrike" cap="none" normalizeH="0" baseline="0">
                        <a:ln>
                          <a:noFill/>
                        </a:ln>
                        <a:solidFill>
                          <a:schemeClr val="tx1"/>
                        </a:solidFill>
                        <a:effectLst/>
                        <a:latin typeface="Gill Sans MT" pitchFamily="34" charset="0"/>
                        <a:cs typeface="Arial" charset="0"/>
                      </a:endParaRPr>
                    </a:p>
                  </a:txBody>
                  <a:tcPr marL="68580" marR="68580" marT="34292" marB="342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a:ln>
                          <a:noFill/>
                        </a:ln>
                        <a:solidFill>
                          <a:schemeClr val="tx1"/>
                        </a:solidFill>
                        <a:effectLst/>
                        <a:latin typeface="Gill Sans MT" pitchFamily="34" charset="0"/>
                        <a:cs typeface="Arial" charset="0"/>
                      </a:endParaRPr>
                    </a:p>
                  </a:txBody>
                  <a:tcPr marL="68580" marR="68580" marT="34292" marB="342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86" name="Oval 85"/>
          <p:cNvSpPr/>
          <p:nvPr/>
        </p:nvSpPr>
        <p:spPr>
          <a:xfrm>
            <a:off x="3744742" y="1376364"/>
            <a:ext cx="377429" cy="108347"/>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87" name="Oval 86"/>
          <p:cNvSpPr/>
          <p:nvPr/>
        </p:nvSpPr>
        <p:spPr>
          <a:xfrm>
            <a:off x="3906669" y="1431133"/>
            <a:ext cx="378619" cy="107156"/>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dirty="0"/>
          </a:p>
          <a:p>
            <a:pPr algn="ctr" eaLnBrk="1" hangingPunct="1">
              <a:defRPr/>
            </a:pPr>
            <a:endParaRPr lang="en-IN" dirty="0"/>
          </a:p>
        </p:txBody>
      </p:sp>
      <p:sp>
        <p:nvSpPr>
          <p:cNvPr id="88" name="Oval 87"/>
          <p:cNvSpPr/>
          <p:nvPr/>
        </p:nvSpPr>
        <p:spPr>
          <a:xfrm>
            <a:off x="3798322" y="1754983"/>
            <a:ext cx="378619" cy="108347"/>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89" name="Oval 88"/>
          <p:cNvSpPr/>
          <p:nvPr/>
        </p:nvSpPr>
        <p:spPr>
          <a:xfrm>
            <a:off x="3960247" y="1808560"/>
            <a:ext cx="378619" cy="108347"/>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dirty="0"/>
          </a:p>
          <a:p>
            <a:pPr algn="ctr" eaLnBrk="1" hangingPunct="1">
              <a:defRPr/>
            </a:pPr>
            <a:endParaRPr lang="en-IN" dirty="0"/>
          </a:p>
        </p:txBody>
      </p:sp>
      <p:sp>
        <p:nvSpPr>
          <p:cNvPr id="90" name="Rounded Rectangle 89"/>
          <p:cNvSpPr/>
          <p:nvPr/>
        </p:nvSpPr>
        <p:spPr>
          <a:xfrm>
            <a:off x="3853090" y="1538288"/>
            <a:ext cx="803672" cy="163116"/>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900" dirty="0"/>
              <a:t>Tenant A</a:t>
            </a:r>
            <a:endParaRPr lang="en-IN" sz="900" dirty="0"/>
          </a:p>
        </p:txBody>
      </p:sp>
      <p:sp>
        <p:nvSpPr>
          <p:cNvPr id="91" name="Rounded Rectangle 90"/>
          <p:cNvSpPr/>
          <p:nvPr/>
        </p:nvSpPr>
        <p:spPr>
          <a:xfrm>
            <a:off x="3967390" y="1916906"/>
            <a:ext cx="803672" cy="161925"/>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900" dirty="0"/>
              <a:t>Tenant B</a:t>
            </a:r>
            <a:endParaRPr lang="en-IN" sz="900" dirty="0"/>
          </a:p>
        </p:txBody>
      </p:sp>
      <p:sp>
        <p:nvSpPr>
          <p:cNvPr id="92" name="Oval 91"/>
          <p:cNvSpPr/>
          <p:nvPr/>
        </p:nvSpPr>
        <p:spPr>
          <a:xfrm>
            <a:off x="5689035" y="1214439"/>
            <a:ext cx="539353" cy="378619"/>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93" name="Oval 92"/>
          <p:cNvSpPr/>
          <p:nvPr/>
        </p:nvSpPr>
        <p:spPr>
          <a:xfrm>
            <a:off x="5803335" y="1646636"/>
            <a:ext cx="539353" cy="378619"/>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94" name="Flowchart: Magnetic Disk 93"/>
          <p:cNvSpPr/>
          <p:nvPr/>
        </p:nvSpPr>
        <p:spPr>
          <a:xfrm>
            <a:off x="6121231" y="1269206"/>
            <a:ext cx="594122" cy="323850"/>
          </a:xfrm>
          <a:prstGeom prst="flowChartMagneticDisk">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95" name="Flowchart: Magnetic Disk 94"/>
          <p:cNvSpPr/>
          <p:nvPr/>
        </p:nvSpPr>
        <p:spPr>
          <a:xfrm>
            <a:off x="6174808" y="1646635"/>
            <a:ext cx="594122" cy="323850"/>
          </a:xfrm>
          <a:prstGeom prst="flowChartMagneticDisk">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cxnSp>
        <p:nvCxnSpPr>
          <p:cNvPr id="96" name="Straight Connector 95"/>
          <p:cNvCxnSpPr/>
          <p:nvPr/>
        </p:nvCxnSpPr>
        <p:spPr>
          <a:xfrm>
            <a:off x="4123363" y="1484710"/>
            <a:ext cx="1565672" cy="0"/>
          </a:xfrm>
          <a:prstGeom prst="line">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4231708" y="1863329"/>
            <a:ext cx="1565672" cy="0"/>
          </a:xfrm>
          <a:prstGeom prst="line">
            <a:avLst/>
          </a:prstGeom>
          <a:ln w="15875">
            <a:tailEnd type="none"/>
          </a:ln>
        </p:spPr>
        <p:style>
          <a:lnRef idx="1">
            <a:schemeClr val="accent1"/>
          </a:lnRef>
          <a:fillRef idx="0">
            <a:schemeClr val="accent1"/>
          </a:fillRef>
          <a:effectRef idx="0">
            <a:schemeClr val="accent1"/>
          </a:effectRef>
          <a:fontRef idx="minor">
            <a:schemeClr val="tx1"/>
          </a:fontRef>
        </p:style>
      </p:cxnSp>
      <p:sp>
        <p:nvSpPr>
          <p:cNvPr id="98" name="Oval 97"/>
          <p:cNvSpPr/>
          <p:nvPr/>
        </p:nvSpPr>
        <p:spPr>
          <a:xfrm>
            <a:off x="3851900" y="2132410"/>
            <a:ext cx="378619" cy="108347"/>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99" name="Oval 98"/>
          <p:cNvSpPr/>
          <p:nvPr/>
        </p:nvSpPr>
        <p:spPr>
          <a:xfrm>
            <a:off x="4013825" y="2187180"/>
            <a:ext cx="378619" cy="107156"/>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dirty="0"/>
          </a:p>
          <a:p>
            <a:pPr algn="ctr" eaLnBrk="1" hangingPunct="1">
              <a:defRPr/>
            </a:pPr>
            <a:endParaRPr lang="en-IN" dirty="0"/>
          </a:p>
        </p:txBody>
      </p:sp>
      <p:sp>
        <p:nvSpPr>
          <p:cNvPr id="100" name="Oval 99"/>
          <p:cNvSpPr/>
          <p:nvPr/>
        </p:nvSpPr>
        <p:spPr>
          <a:xfrm>
            <a:off x="3853091" y="2781301"/>
            <a:ext cx="377428" cy="107156"/>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101" name="Oval 100"/>
          <p:cNvSpPr/>
          <p:nvPr/>
        </p:nvSpPr>
        <p:spPr>
          <a:xfrm>
            <a:off x="4015016" y="2834878"/>
            <a:ext cx="377428" cy="108347"/>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dirty="0"/>
          </a:p>
          <a:p>
            <a:pPr algn="ctr" eaLnBrk="1" hangingPunct="1">
              <a:defRPr/>
            </a:pPr>
            <a:endParaRPr lang="en-IN" dirty="0"/>
          </a:p>
        </p:txBody>
      </p:sp>
      <p:sp>
        <p:nvSpPr>
          <p:cNvPr id="102" name="Rounded Rectangle 101"/>
          <p:cNvSpPr/>
          <p:nvPr/>
        </p:nvSpPr>
        <p:spPr>
          <a:xfrm>
            <a:off x="3960246" y="2294336"/>
            <a:ext cx="803672" cy="163115"/>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900" dirty="0"/>
              <a:t>Tenant A</a:t>
            </a:r>
            <a:endParaRPr lang="en-IN" sz="900" dirty="0"/>
          </a:p>
        </p:txBody>
      </p:sp>
      <p:sp>
        <p:nvSpPr>
          <p:cNvPr id="103" name="Rounded Rectangle 102"/>
          <p:cNvSpPr/>
          <p:nvPr/>
        </p:nvSpPr>
        <p:spPr>
          <a:xfrm>
            <a:off x="4020969" y="2943225"/>
            <a:ext cx="803672" cy="161925"/>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900" dirty="0"/>
              <a:t>Tenant B</a:t>
            </a:r>
            <a:endParaRPr lang="en-IN" sz="900" dirty="0"/>
          </a:p>
        </p:txBody>
      </p:sp>
      <p:cxnSp>
        <p:nvCxnSpPr>
          <p:cNvPr id="104" name="Straight Connector 103"/>
          <p:cNvCxnSpPr/>
          <p:nvPr/>
        </p:nvCxnSpPr>
        <p:spPr>
          <a:xfrm>
            <a:off x="4230517" y="2240756"/>
            <a:ext cx="1728788" cy="0"/>
          </a:xfrm>
          <a:prstGeom prst="line">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4285287" y="2888456"/>
            <a:ext cx="1674019" cy="0"/>
          </a:xfrm>
          <a:prstGeom prst="line">
            <a:avLst/>
          </a:prstGeom>
          <a:ln w="15875">
            <a:tailEnd type="none"/>
          </a:ln>
        </p:spPr>
        <p:style>
          <a:lnRef idx="1">
            <a:schemeClr val="accent1"/>
          </a:lnRef>
          <a:fillRef idx="0">
            <a:schemeClr val="accent1"/>
          </a:fillRef>
          <a:effectRef idx="0">
            <a:schemeClr val="accent1"/>
          </a:effectRef>
          <a:fontRef idx="minor">
            <a:schemeClr val="tx1"/>
          </a:fontRef>
        </p:style>
      </p:cxnSp>
      <p:sp>
        <p:nvSpPr>
          <p:cNvPr id="106" name="Oval 105"/>
          <p:cNvSpPr/>
          <p:nvPr/>
        </p:nvSpPr>
        <p:spPr>
          <a:xfrm>
            <a:off x="3750697" y="4131470"/>
            <a:ext cx="378619" cy="107156"/>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107" name="Oval 106"/>
          <p:cNvSpPr/>
          <p:nvPr/>
        </p:nvSpPr>
        <p:spPr>
          <a:xfrm>
            <a:off x="3912622" y="4185047"/>
            <a:ext cx="378619" cy="108347"/>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dirty="0"/>
          </a:p>
          <a:p>
            <a:pPr algn="ctr" eaLnBrk="1" hangingPunct="1">
              <a:defRPr/>
            </a:pPr>
            <a:endParaRPr lang="en-IN" dirty="0"/>
          </a:p>
        </p:txBody>
      </p:sp>
      <p:sp>
        <p:nvSpPr>
          <p:cNvPr id="108" name="Oval 107"/>
          <p:cNvSpPr/>
          <p:nvPr/>
        </p:nvSpPr>
        <p:spPr>
          <a:xfrm>
            <a:off x="3805466" y="4670822"/>
            <a:ext cx="377428" cy="108347"/>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109" name="Oval 108"/>
          <p:cNvSpPr/>
          <p:nvPr/>
        </p:nvSpPr>
        <p:spPr>
          <a:xfrm>
            <a:off x="3967391" y="4725592"/>
            <a:ext cx="377428" cy="107156"/>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dirty="0"/>
          </a:p>
          <a:p>
            <a:pPr algn="ctr" eaLnBrk="1" hangingPunct="1">
              <a:defRPr/>
            </a:pPr>
            <a:endParaRPr lang="en-IN" dirty="0"/>
          </a:p>
        </p:txBody>
      </p:sp>
      <p:sp>
        <p:nvSpPr>
          <p:cNvPr id="110" name="Rounded Rectangle 109"/>
          <p:cNvSpPr/>
          <p:nvPr/>
        </p:nvSpPr>
        <p:spPr>
          <a:xfrm>
            <a:off x="3859044" y="4293394"/>
            <a:ext cx="803672" cy="161925"/>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900" dirty="0"/>
              <a:t>Tenant A</a:t>
            </a:r>
            <a:endParaRPr lang="en-IN" sz="900" dirty="0"/>
          </a:p>
        </p:txBody>
      </p:sp>
      <p:sp>
        <p:nvSpPr>
          <p:cNvPr id="111" name="Rounded Rectangle 110"/>
          <p:cNvSpPr/>
          <p:nvPr/>
        </p:nvSpPr>
        <p:spPr>
          <a:xfrm>
            <a:off x="3973344" y="4832747"/>
            <a:ext cx="803672" cy="161925"/>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900" dirty="0"/>
              <a:t>Tenant B</a:t>
            </a:r>
            <a:endParaRPr lang="en-IN" sz="900" dirty="0"/>
          </a:p>
        </p:txBody>
      </p:sp>
      <p:sp>
        <p:nvSpPr>
          <p:cNvPr id="112" name="Oval 111"/>
          <p:cNvSpPr/>
          <p:nvPr/>
        </p:nvSpPr>
        <p:spPr>
          <a:xfrm>
            <a:off x="5094913" y="4238626"/>
            <a:ext cx="641747" cy="540544"/>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113" name="Flowchart: Magnetic Disk 112"/>
          <p:cNvSpPr/>
          <p:nvPr/>
        </p:nvSpPr>
        <p:spPr>
          <a:xfrm>
            <a:off x="5527108" y="4185047"/>
            <a:ext cx="594122" cy="323850"/>
          </a:xfrm>
          <a:prstGeom prst="flowChartMagneticDisk">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cxnSp>
        <p:nvCxnSpPr>
          <p:cNvPr id="114" name="Straight Connector 113"/>
          <p:cNvCxnSpPr/>
          <p:nvPr/>
        </p:nvCxnSpPr>
        <p:spPr>
          <a:xfrm>
            <a:off x="4015016" y="4131469"/>
            <a:ext cx="1916906" cy="0"/>
          </a:xfrm>
          <a:prstGeom prst="line">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4237663" y="4832747"/>
            <a:ext cx="1565672" cy="0"/>
          </a:xfrm>
          <a:prstGeom prst="line">
            <a:avLst/>
          </a:prstGeom>
          <a:ln w="15875">
            <a:tailEnd type="none"/>
          </a:ln>
        </p:spPr>
        <p:style>
          <a:lnRef idx="1">
            <a:schemeClr val="accent1"/>
          </a:lnRef>
          <a:fillRef idx="0">
            <a:schemeClr val="accent1"/>
          </a:fillRef>
          <a:effectRef idx="0">
            <a:schemeClr val="accent1"/>
          </a:effectRef>
          <a:fontRef idx="minor">
            <a:schemeClr val="tx1"/>
          </a:fontRef>
        </p:style>
      </p:cxnSp>
      <p:sp>
        <p:nvSpPr>
          <p:cNvPr id="116" name="Cube 115"/>
          <p:cNvSpPr/>
          <p:nvPr/>
        </p:nvSpPr>
        <p:spPr>
          <a:xfrm>
            <a:off x="5904536" y="1269208"/>
            <a:ext cx="161925" cy="269081"/>
          </a:xfrm>
          <a:prstGeom prst="cub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117" name="Cube 116"/>
          <p:cNvSpPr/>
          <p:nvPr/>
        </p:nvSpPr>
        <p:spPr>
          <a:xfrm>
            <a:off x="5959305" y="1701405"/>
            <a:ext cx="161925" cy="269081"/>
          </a:xfrm>
          <a:prstGeom prst="cub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118" name="Oval 117"/>
          <p:cNvSpPr/>
          <p:nvPr/>
        </p:nvSpPr>
        <p:spPr>
          <a:xfrm>
            <a:off x="5917633" y="2349105"/>
            <a:ext cx="641747" cy="539353"/>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119" name="Cube 118"/>
          <p:cNvSpPr/>
          <p:nvPr/>
        </p:nvSpPr>
        <p:spPr>
          <a:xfrm>
            <a:off x="6018837" y="2402682"/>
            <a:ext cx="264319" cy="378619"/>
          </a:xfrm>
          <a:prstGeom prst="cub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120" name="Rectangle 119"/>
          <p:cNvSpPr/>
          <p:nvPr/>
        </p:nvSpPr>
        <p:spPr>
          <a:xfrm>
            <a:off x="5742613" y="2132410"/>
            <a:ext cx="756047" cy="27027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z="900" dirty="0"/>
              <a:t>Virtual</a:t>
            </a:r>
          </a:p>
          <a:p>
            <a:pPr algn="ctr" eaLnBrk="1" hangingPunct="1">
              <a:defRPr/>
            </a:pPr>
            <a:r>
              <a:rPr lang="en-US" sz="900" dirty="0"/>
              <a:t>Machine</a:t>
            </a:r>
            <a:endParaRPr lang="en-IN" sz="900" dirty="0"/>
          </a:p>
        </p:txBody>
      </p:sp>
      <p:sp>
        <p:nvSpPr>
          <p:cNvPr id="121" name="Flowchart: Magnetic Disk 120"/>
          <p:cNvSpPr/>
          <p:nvPr/>
        </p:nvSpPr>
        <p:spPr>
          <a:xfrm>
            <a:off x="6391502" y="2078833"/>
            <a:ext cx="647700" cy="432197"/>
          </a:xfrm>
          <a:prstGeom prst="flowChartMagneticDisk">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z="750" dirty="0"/>
              <a:t>Database</a:t>
            </a:r>
            <a:endParaRPr lang="en-IN" sz="750" dirty="0"/>
          </a:p>
        </p:txBody>
      </p:sp>
      <p:sp>
        <p:nvSpPr>
          <p:cNvPr id="122" name="Rectangle 121"/>
          <p:cNvSpPr/>
          <p:nvPr/>
        </p:nvSpPr>
        <p:spPr>
          <a:xfrm>
            <a:off x="5742613" y="2726533"/>
            <a:ext cx="756047" cy="27027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z="900" dirty="0"/>
              <a:t>Virtual</a:t>
            </a:r>
          </a:p>
          <a:p>
            <a:pPr algn="ctr" eaLnBrk="1" hangingPunct="1">
              <a:defRPr/>
            </a:pPr>
            <a:r>
              <a:rPr lang="en-US" sz="900" dirty="0"/>
              <a:t>Machine</a:t>
            </a:r>
            <a:endParaRPr lang="en-IN" sz="900" dirty="0"/>
          </a:p>
        </p:txBody>
      </p:sp>
      <p:sp>
        <p:nvSpPr>
          <p:cNvPr id="123" name="Flowchart: Magnetic Disk 122"/>
          <p:cNvSpPr/>
          <p:nvPr/>
        </p:nvSpPr>
        <p:spPr>
          <a:xfrm>
            <a:off x="6391502" y="2672953"/>
            <a:ext cx="647700" cy="298847"/>
          </a:xfrm>
          <a:prstGeom prst="flowChartMagneticDisk">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z="750" dirty="0"/>
              <a:t>Database</a:t>
            </a:r>
            <a:endParaRPr lang="en-IN" sz="750" dirty="0"/>
          </a:p>
        </p:txBody>
      </p:sp>
      <p:sp>
        <p:nvSpPr>
          <p:cNvPr id="124" name="Cube 123"/>
          <p:cNvSpPr/>
          <p:nvPr/>
        </p:nvSpPr>
        <p:spPr>
          <a:xfrm>
            <a:off x="5250885" y="4293394"/>
            <a:ext cx="263128" cy="377429"/>
          </a:xfrm>
          <a:prstGeom prst="cub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125" name="Oval 124"/>
          <p:cNvSpPr/>
          <p:nvPr/>
        </p:nvSpPr>
        <p:spPr>
          <a:xfrm>
            <a:off x="3960247" y="3299224"/>
            <a:ext cx="378619" cy="107156"/>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126" name="Oval 125"/>
          <p:cNvSpPr/>
          <p:nvPr/>
        </p:nvSpPr>
        <p:spPr>
          <a:xfrm>
            <a:off x="4122172" y="3352801"/>
            <a:ext cx="378619" cy="108347"/>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dirty="0"/>
          </a:p>
          <a:p>
            <a:pPr algn="ctr" eaLnBrk="1" hangingPunct="1">
              <a:defRPr/>
            </a:pPr>
            <a:endParaRPr lang="en-IN" dirty="0"/>
          </a:p>
        </p:txBody>
      </p:sp>
      <p:sp>
        <p:nvSpPr>
          <p:cNvPr id="127" name="Oval 126"/>
          <p:cNvSpPr/>
          <p:nvPr/>
        </p:nvSpPr>
        <p:spPr>
          <a:xfrm>
            <a:off x="4015016" y="3676651"/>
            <a:ext cx="377428" cy="108347"/>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128" name="Oval 127"/>
          <p:cNvSpPr/>
          <p:nvPr/>
        </p:nvSpPr>
        <p:spPr>
          <a:xfrm>
            <a:off x="4176941" y="3731420"/>
            <a:ext cx="377428" cy="107156"/>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dirty="0"/>
          </a:p>
          <a:p>
            <a:pPr algn="ctr" eaLnBrk="1" hangingPunct="1">
              <a:defRPr/>
            </a:pPr>
            <a:endParaRPr lang="en-IN" dirty="0"/>
          </a:p>
        </p:txBody>
      </p:sp>
      <p:sp>
        <p:nvSpPr>
          <p:cNvPr id="129" name="Rounded Rectangle 128"/>
          <p:cNvSpPr/>
          <p:nvPr/>
        </p:nvSpPr>
        <p:spPr>
          <a:xfrm>
            <a:off x="4068594" y="3461147"/>
            <a:ext cx="803672" cy="161925"/>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900" dirty="0"/>
              <a:t>Tenant A</a:t>
            </a:r>
            <a:endParaRPr lang="en-IN" sz="900" dirty="0"/>
          </a:p>
        </p:txBody>
      </p:sp>
      <p:sp>
        <p:nvSpPr>
          <p:cNvPr id="130" name="Rounded Rectangle 129"/>
          <p:cNvSpPr/>
          <p:nvPr/>
        </p:nvSpPr>
        <p:spPr>
          <a:xfrm>
            <a:off x="4182894" y="3838575"/>
            <a:ext cx="803672" cy="161925"/>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900" dirty="0"/>
              <a:t>Tenant B</a:t>
            </a:r>
            <a:endParaRPr lang="en-IN" sz="900" dirty="0"/>
          </a:p>
        </p:txBody>
      </p:sp>
      <p:sp>
        <p:nvSpPr>
          <p:cNvPr id="131" name="Oval 130"/>
          <p:cNvSpPr/>
          <p:nvPr/>
        </p:nvSpPr>
        <p:spPr>
          <a:xfrm>
            <a:off x="5904538" y="3299223"/>
            <a:ext cx="641747" cy="539353"/>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132" name="Flowchart: Magnetic Disk 131"/>
          <p:cNvSpPr/>
          <p:nvPr/>
        </p:nvSpPr>
        <p:spPr>
          <a:xfrm>
            <a:off x="6439127" y="3137297"/>
            <a:ext cx="594122" cy="323850"/>
          </a:xfrm>
          <a:prstGeom prst="flowChartMagneticDisk">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133" name="Flowchart: Magnetic Disk 132"/>
          <p:cNvSpPr/>
          <p:nvPr/>
        </p:nvSpPr>
        <p:spPr>
          <a:xfrm>
            <a:off x="6391504" y="3568305"/>
            <a:ext cx="592931" cy="325040"/>
          </a:xfrm>
          <a:prstGeom prst="flowChartMagneticDisk">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cxnSp>
        <p:nvCxnSpPr>
          <p:cNvPr id="134" name="Straight Connector 133"/>
          <p:cNvCxnSpPr/>
          <p:nvPr/>
        </p:nvCxnSpPr>
        <p:spPr>
          <a:xfrm>
            <a:off x="4338866" y="3406379"/>
            <a:ext cx="1620440" cy="0"/>
          </a:xfrm>
          <a:prstGeom prst="line">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4447213" y="3784997"/>
            <a:ext cx="1565672" cy="0"/>
          </a:xfrm>
          <a:prstGeom prst="line">
            <a:avLst/>
          </a:prstGeom>
          <a:ln w="15875">
            <a:tailEnd type="none"/>
          </a:ln>
        </p:spPr>
        <p:style>
          <a:lnRef idx="1">
            <a:schemeClr val="accent1"/>
          </a:lnRef>
          <a:fillRef idx="0">
            <a:schemeClr val="accent1"/>
          </a:fillRef>
          <a:effectRef idx="0">
            <a:schemeClr val="accent1"/>
          </a:effectRef>
          <a:fontRef idx="minor">
            <a:schemeClr val="tx1"/>
          </a:fontRef>
        </p:style>
      </p:cxnSp>
      <p:sp>
        <p:nvSpPr>
          <p:cNvPr id="136" name="Cube 135"/>
          <p:cNvSpPr/>
          <p:nvPr/>
        </p:nvSpPr>
        <p:spPr>
          <a:xfrm>
            <a:off x="6060510" y="3352801"/>
            <a:ext cx="264319" cy="378619"/>
          </a:xfrm>
          <a:prstGeom prst="cub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graphicFrame>
        <p:nvGraphicFramePr>
          <p:cNvPr id="137" name="Table 136"/>
          <p:cNvGraphicFramePr>
            <a:graphicFrameLocks noGrp="1"/>
          </p:cNvGraphicFramePr>
          <p:nvPr/>
        </p:nvGraphicFramePr>
        <p:xfrm>
          <a:off x="6174809" y="4131469"/>
          <a:ext cx="488100" cy="375448"/>
        </p:xfrm>
        <a:graphic>
          <a:graphicData uri="http://schemas.openxmlformats.org/drawingml/2006/table">
            <a:tbl>
              <a:tblPr firstRow="1" bandRow="1">
                <a:tableStyleId>{5C22544A-7EE6-4342-B048-85BDC9FD1C3A}</a:tableStyleId>
              </a:tblPr>
              <a:tblGrid>
                <a:gridCol w="162700">
                  <a:extLst>
                    <a:ext uri="{9D8B030D-6E8A-4147-A177-3AD203B41FA5}">
                      <a16:colId xmlns:a16="http://schemas.microsoft.com/office/drawing/2014/main" val="20000"/>
                    </a:ext>
                  </a:extLst>
                </a:gridCol>
                <a:gridCol w="162700">
                  <a:extLst>
                    <a:ext uri="{9D8B030D-6E8A-4147-A177-3AD203B41FA5}">
                      <a16:colId xmlns:a16="http://schemas.microsoft.com/office/drawing/2014/main" val="20001"/>
                    </a:ext>
                  </a:extLst>
                </a:gridCol>
                <a:gridCol w="162700">
                  <a:extLst>
                    <a:ext uri="{9D8B030D-6E8A-4147-A177-3AD203B41FA5}">
                      <a16:colId xmlns:a16="http://schemas.microsoft.com/office/drawing/2014/main" val="20002"/>
                    </a:ext>
                  </a:extLst>
                </a:gridCol>
              </a:tblGrid>
              <a:tr h="0">
                <a:tc>
                  <a:txBody>
                    <a:bodyPr/>
                    <a:lstStyle/>
                    <a:p>
                      <a:endParaRPr lang="en-IN" sz="100" dirty="0"/>
                    </a:p>
                  </a:txBody>
                  <a:tcPr marL="68650" marR="68650" marT="34231" marB="34231"/>
                </a:tc>
                <a:tc>
                  <a:txBody>
                    <a:bodyPr/>
                    <a:lstStyle/>
                    <a:p>
                      <a:endParaRPr lang="en-IN" sz="100"/>
                    </a:p>
                  </a:txBody>
                  <a:tcPr marL="68650" marR="68650" marT="34231" marB="34231"/>
                </a:tc>
                <a:tc>
                  <a:txBody>
                    <a:bodyPr/>
                    <a:lstStyle/>
                    <a:p>
                      <a:endParaRPr lang="en-IN" sz="100"/>
                    </a:p>
                  </a:txBody>
                  <a:tcPr marL="68650" marR="68650" marT="34231" marB="34231"/>
                </a:tc>
                <a:extLst>
                  <a:ext uri="{0D108BD9-81ED-4DB2-BD59-A6C34878D82A}">
                    <a16:rowId xmlns:a16="http://schemas.microsoft.com/office/drawing/2014/main" val="10000"/>
                  </a:ext>
                </a:extLst>
              </a:tr>
              <a:tr h="0">
                <a:tc>
                  <a:txBody>
                    <a:bodyPr/>
                    <a:lstStyle/>
                    <a:p>
                      <a:endParaRPr lang="en-IN" sz="100"/>
                    </a:p>
                  </a:txBody>
                  <a:tcPr marL="68650" marR="68650" marT="34231" marB="34231"/>
                </a:tc>
                <a:tc>
                  <a:txBody>
                    <a:bodyPr/>
                    <a:lstStyle/>
                    <a:p>
                      <a:endParaRPr lang="en-IN" sz="100"/>
                    </a:p>
                  </a:txBody>
                  <a:tcPr marL="68650" marR="68650" marT="34231" marB="34231"/>
                </a:tc>
                <a:tc>
                  <a:txBody>
                    <a:bodyPr/>
                    <a:lstStyle/>
                    <a:p>
                      <a:endParaRPr lang="en-IN" sz="100"/>
                    </a:p>
                  </a:txBody>
                  <a:tcPr marL="68650" marR="68650" marT="34231" marB="34231"/>
                </a:tc>
                <a:extLst>
                  <a:ext uri="{0D108BD9-81ED-4DB2-BD59-A6C34878D82A}">
                    <a16:rowId xmlns:a16="http://schemas.microsoft.com/office/drawing/2014/main" val="10001"/>
                  </a:ext>
                </a:extLst>
              </a:tr>
              <a:tr h="0">
                <a:tc>
                  <a:txBody>
                    <a:bodyPr/>
                    <a:lstStyle/>
                    <a:p>
                      <a:endParaRPr lang="en-IN" sz="100"/>
                    </a:p>
                  </a:txBody>
                  <a:tcPr marL="68650" marR="68650" marT="34231" marB="34231"/>
                </a:tc>
                <a:tc>
                  <a:txBody>
                    <a:bodyPr/>
                    <a:lstStyle/>
                    <a:p>
                      <a:endParaRPr lang="en-IN" sz="100"/>
                    </a:p>
                  </a:txBody>
                  <a:tcPr marL="68650" marR="68650" marT="34231" marB="34231"/>
                </a:tc>
                <a:tc>
                  <a:txBody>
                    <a:bodyPr/>
                    <a:lstStyle/>
                    <a:p>
                      <a:endParaRPr lang="en-IN" sz="100"/>
                    </a:p>
                  </a:txBody>
                  <a:tcPr marL="68650" marR="68650" marT="34231" marB="34231"/>
                </a:tc>
                <a:extLst>
                  <a:ext uri="{0D108BD9-81ED-4DB2-BD59-A6C34878D82A}">
                    <a16:rowId xmlns:a16="http://schemas.microsoft.com/office/drawing/2014/main" val="10002"/>
                  </a:ext>
                </a:extLst>
              </a:tr>
              <a:tr h="0">
                <a:tc>
                  <a:txBody>
                    <a:bodyPr/>
                    <a:lstStyle/>
                    <a:p>
                      <a:endParaRPr lang="en-IN" sz="100"/>
                    </a:p>
                  </a:txBody>
                  <a:tcPr marL="68650" marR="68650" marT="34231" marB="34231"/>
                </a:tc>
                <a:tc>
                  <a:txBody>
                    <a:bodyPr/>
                    <a:lstStyle/>
                    <a:p>
                      <a:endParaRPr lang="en-IN" sz="100"/>
                    </a:p>
                  </a:txBody>
                  <a:tcPr marL="68650" marR="68650" marT="34231" marB="34231"/>
                </a:tc>
                <a:tc>
                  <a:txBody>
                    <a:bodyPr/>
                    <a:lstStyle/>
                    <a:p>
                      <a:endParaRPr lang="en-IN" sz="100" dirty="0"/>
                    </a:p>
                  </a:txBody>
                  <a:tcPr marL="68650" marR="68650" marT="34231" marB="34231"/>
                </a:tc>
                <a:extLst>
                  <a:ext uri="{0D108BD9-81ED-4DB2-BD59-A6C34878D82A}">
                    <a16:rowId xmlns:a16="http://schemas.microsoft.com/office/drawing/2014/main" val="10003"/>
                  </a:ext>
                </a:extLst>
              </a:tr>
            </a:tbl>
          </a:graphicData>
        </a:graphic>
      </p:graphicFrame>
      <p:graphicFrame>
        <p:nvGraphicFramePr>
          <p:cNvPr id="138" name="Table 137"/>
          <p:cNvGraphicFramePr>
            <a:graphicFrameLocks noGrp="1"/>
          </p:cNvGraphicFramePr>
          <p:nvPr/>
        </p:nvGraphicFramePr>
        <p:xfrm>
          <a:off x="6289110" y="4245769"/>
          <a:ext cx="503634" cy="375448"/>
        </p:xfrm>
        <a:graphic>
          <a:graphicData uri="http://schemas.openxmlformats.org/drawingml/2006/table">
            <a:tbl>
              <a:tblPr firstRow="1" bandRow="1">
                <a:tableStyleId>{5C22544A-7EE6-4342-B048-85BDC9FD1C3A}</a:tableStyleId>
              </a:tblPr>
              <a:tblGrid>
                <a:gridCol w="167878">
                  <a:extLst>
                    <a:ext uri="{9D8B030D-6E8A-4147-A177-3AD203B41FA5}">
                      <a16:colId xmlns:a16="http://schemas.microsoft.com/office/drawing/2014/main" val="20000"/>
                    </a:ext>
                  </a:extLst>
                </a:gridCol>
                <a:gridCol w="167878">
                  <a:extLst>
                    <a:ext uri="{9D8B030D-6E8A-4147-A177-3AD203B41FA5}">
                      <a16:colId xmlns:a16="http://schemas.microsoft.com/office/drawing/2014/main" val="20001"/>
                    </a:ext>
                  </a:extLst>
                </a:gridCol>
                <a:gridCol w="167878">
                  <a:extLst>
                    <a:ext uri="{9D8B030D-6E8A-4147-A177-3AD203B41FA5}">
                      <a16:colId xmlns:a16="http://schemas.microsoft.com/office/drawing/2014/main" val="20002"/>
                    </a:ext>
                  </a:extLst>
                </a:gridCol>
              </a:tblGrid>
              <a:tr h="0">
                <a:tc>
                  <a:txBody>
                    <a:bodyPr/>
                    <a:lstStyle/>
                    <a:p>
                      <a:endParaRPr lang="en-IN" sz="100" dirty="0"/>
                    </a:p>
                  </a:txBody>
                  <a:tcPr marL="68558" marR="68558" marT="34231" marB="34231"/>
                </a:tc>
                <a:tc>
                  <a:txBody>
                    <a:bodyPr/>
                    <a:lstStyle/>
                    <a:p>
                      <a:endParaRPr lang="en-IN" sz="100"/>
                    </a:p>
                  </a:txBody>
                  <a:tcPr marL="68558" marR="68558" marT="34231" marB="34231"/>
                </a:tc>
                <a:tc>
                  <a:txBody>
                    <a:bodyPr/>
                    <a:lstStyle/>
                    <a:p>
                      <a:endParaRPr lang="en-IN" sz="100"/>
                    </a:p>
                  </a:txBody>
                  <a:tcPr marL="68558" marR="68558" marT="34231" marB="34231"/>
                </a:tc>
                <a:extLst>
                  <a:ext uri="{0D108BD9-81ED-4DB2-BD59-A6C34878D82A}">
                    <a16:rowId xmlns:a16="http://schemas.microsoft.com/office/drawing/2014/main" val="10000"/>
                  </a:ext>
                </a:extLst>
              </a:tr>
              <a:tr h="0">
                <a:tc>
                  <a:txBody>
                    <a:bodyPr/>
                    <a:lstStyle/>
                    <a:p>
                      <a:endParaRPr lang="en-IN" sz="100"/>
                    </a:p>
                  </a:txBody>
                  <a:tcPr marL="68558" marR="68558" marT="34231" marB="34231"/>
                </a:tc>
                <a:tc>
                  <a:txBody>
                    <a:bodyPr/>
                    <a:lstStyle/>
                    <a:p>
                      <a:endParaRPr lang="en-IN" sz="100"/>
                    </a:p>
                  </a:txBody>
                  <a:tcPr marL="68558" marR="68558" marT="34231" marB="34231"/>
                </a:tc>
                <a:tc>
                  <a:txBody>
                    <a:bodyPr/>
                    <a:lstStyle/>
                    <a:p>
                      <a:endParaRPr lang="en-IN" sz="100"/>
                    </a:p>
                  </a:txBody>
                  <a:tcPr marL="68558" marR="68558" marT="34231" marB="34231"/>
                </a:tc>
                <a:extLst>
                  <a:ext uri="{0D108BD9-81ED-4DB2-BD59-A6C34878D82A}">
                    <a16:rowId xmlns:a16="http://schemas.microsoft.com/office/drawing/2014/main" val="10001"/>
                  </a:ext>
                </a:extLst>
              </a:tr>
              <a:tr h="0">
                <a:tc>
                  <a:txBody>
                    <a:bodyPr/>
                    <a:lstStyle/>
                    <a:p>
                      <a:endParaRPr lang="en-IN" sz="100"/>
                    </a:p>
                  </a:txBody>
                  <a:tcPr marL="68558" marR="68558" marT="34231" marB="34231"/>
                </a:tc>
                <a:tc>
                  <a:txBody>
                    <a:bodyPr/>
                    <a:lstStyle/>
                    <a:p>
                      <a:endParaRPr lang="en-IN" sz="100"/>
                    </a:p>
                  </a:txBody>
                  <a:tcPr marL="68558" marR="68558" marT="34231" marB="34231"/>
                </a:tc>
                <a:tc>
                  <a:txBody>
                    <a:bodyPr/>
                    <a:lstStyle/>
                    <a:p>
                      <a:endParaRPr lang="en-IN" sz="100"/>
                    </a:p>
                  </a:txBody>
                  <a:tcPr marL="68558" marR="68558" marT="34231" marB="34231"/>
                </a:tc>
                <a:extLst>
                  <a:ext uri="{0D108BD9-81ED-4DB2-BD59-A6C34878D82A}">
                    <a16:rowId xmlns:a16="http://schemas.microsoft.com/office/drawing/2014/main" val="10002"/>
                  </a:ext>
                </a:extLst>
              </a:tr>
              <a:tr h="0">
                <a:tc>
                  <a:txBody>
                    <a:bodyPr/>
                    <a:lstStyle/>
                    <a:p>
                      <a:endParaRPr lang="en-IN" sz="100" dirty="0"/>
                    </a:p>
                  </a:txBody>
                  <a:tcPr marL="68558" marR="68558" marT="34231" marB="34231"/>
                </a:tc>
                <a:tc>
                  <a:txBody>
                    <a:bodyPr/>
                    <a:lstStyle/>
                    <a:p>
                      <a:endParaRPr lang="en-IN" sz="100"/>
                    </a:p>
                  </a:txBody>
                  <a:tcPr marL="68558" marR="68558" marT="34231" marB="34231"/>
                </a:tc>
                <a:tc>
                  <a:txBody>
                    <a:bodyPr/>
                    <a:lstStyle/>
                    <a:p>
                      <a:endParaRPr lang="en-IN" sz="100" dirty="0"/>
                    </a:p>
                  </a:txBody>
                  <a:tcPr marL="68558" marR="68558" marT="34231" marB="34231"/>
                </a:tc>
                <a:extLst>
                  <a:ext uri="{0D108BD9-81ED-4DB2-BD59-A6C34878D82A}">
                    <a16:rowId xmlns:a16="http://schemas.microsoft.com/office/drawing/2014/main" val="10003"/>
                  </a:ext>
                </a:extLst>
              </a:tr>
            </a:tbl>
          </a:graphicData>
        </a:graphic>
      </p:graphicFrame>
      <p:graphicFrame>
        <p:nvGraphicFramePr>
          <p:cNvPr id="139" name="Table 138"/>
          <p:cNvGraphicFramePr>
            <a:graphicFrameLocks noGrp="1"/>
          </p:cNvGraphicFramePr>
          <p:nvPr/>
        </p:nvGraphicFramePr>
        <p:xfrm>
          <a:off x="5850960" y="4563666"/>
          <a:ext cx="503634" cy="375448"/>
        </p:xfrm>
        <a:graphic>
          <a:graphicData uri="http://schemas.openxmlformats.org/drawingml/2006/table">
            <a:tbl>
              <a:tblPr firstRow="1" bandRow="1">
                <a:tableStyleId>{5C22544A-7EE6-4342-B048-85BDC9FD1C3A}</a:tableStyleId>
              </a:tblPr>
              <a:tblGrid>
                <a:gridCol w="167878">
                  <a:extLst>
                    <a:ext uri="{9D8B030D-6E8A-4147-A177-3AD203B41FA5}">
                      <a16:colId xmlns:a16="http://schemas.microsoft.com/office/drawing/2014/main" val="20000"/>
                    </a:ext>
                  </a:extLst>
                </a:gridCol>
                <a:gridCol w="167878">
                  <a:extLst>
                    <a:ext uri="{9D8B030D-6E8A-4147-A177-3AD203B41FA5}">
                      <a16:colId xmlns:a16="http://schemas.microsoft.com/office/drawing/2014/main" val="20001"/>
                    </a:ext>
                  </a:extLst>
                </a:gridCol>
                <a:gridCol w="167878">
                  <a:extLst>
                    <a:ext uri="{9D8B030D-6E8A-4147-A177-3AD203B41FA5}">
                      <a16:colId xmlns:a16="http://schemas.microsoft.com/office/drawing/2014/main" val="20002"/>
                    </a:ext>
                  </a:extLst>
                </a:gridCol>
              </a:tblGrid>
              <a:tr h="0">
                <a:tc>
                  <a:txBody>
                    <a:bodyPr/>
                    <a:lstStyle/>
                    <a:p>
                      <a:endParaRPr lang="en-IN" sz="100" dirty="0"/>
                    </a:p>
                  </a:txBody>
                  <a:tcPr marL="68558" marR="68558" marT="34231" marB="34231"/>
                </a:tc>
                <a:tc>
                  <a:txBody>
                    <a:bodyPr/>
                    <a:lstStyle/>
                    <a:p>
                      <a:endParaRPr lang="en-IN" sz="100"/>
                    </a:p>
                  </a:txBody>
                  <a:tcPr marL="68558" marR="68558" marT="34231" marB="34231"/>
                </a:tc>
                <a:tc>
                  <a:txBody>
                    <a:bodyPr/>
                    <a:lstStyle/>
                    <a:p>
                      <a:endParaRPr lang="en-IN" sz="100"/>
                    </a:p>
                  </a:txBody>
                  <a:tcPr marL="68558" marR="68558" marT="34231" marB="34231"/>
                </a:tc>
                <a:extLst>
                  <a:ext uri="{0D108BD9-81ED-4DB2-BD59-A6C34878D82A}">
                    <a16:rowId xmlns:a16="http://schemas.microsoft.com/office/drawing/2014/main" val="10000"/>
                  </a:ext>
                </a:extLst>
              </a:tr>
              <a:tr h="0">
                <a:tc>
                  <a:txBody>
                    <a:bodyPr/>
                    <a:lstStyle/>
                    <a:p>
                      <a:endParaRPr lang="en-IN" sz="100"/>
                    </a:p>
                  </a:txBody>
                  <a:tcPr marL="68558" marR="68558" marT="34231" marB="34231"/>
                </a:tc>
                <a:tc>
                  <a:txBody>
                    <a:bodyPr/>
                    <a:lstStyle/>
                    <a:p>
                      <a:endParaRPr lang="en-IN" sz="100"/>
                    </a:p>
                  </a:txBody>
                  <a:tcPr marL="68558" marR="68558" marT="34231" marB="34231"/>
                </a:tc>
                <a:tc>
                  <a:txBody>
                    <a:bodyPr/>
                    <a:lstStyle/>
                    <a:p>
                      <a:endParaRPr lang="en-IN" sz="100"/>
                    </a:p>
                  </a:txBody>
                  <a:tcPr marL="68558" marR="68558" marT="34231" marB="34231"/>
                </a:tc>
                <a:extLst>
                  <a:ext uri="{0D108BD9-81ED-4DB2-BD59-A6C34878D82A}">
                    <a16:rowId xmlns:a16="http://schemas.microsoft.com/office/drawing/2014/main" val="10001"/>
                  </a:ext>
                </a:extLst>
              </a:tr>
              <a:tr h="0">
                <a:tc>
                  <a:txBody>
                    <a:bodyPr/>
                    <a:lstStyle/>
                    <a:p>
                      <a:endParaRPr lang="en-IN" sz="100"/>
                    </a:p>
                  </a:txBody>
                  <a:tcPr marL="68558" marR="68558" marT="34231" marB="34231"/>
                </a:tc>
                <a:tc>
                  <a:txBody>
                    <a:bodyPr/>
                    <a:lstStyle/>
                    <a:p>
                      <a:endParaRPr lang="en-IN" sz="100"/>
                    </a:p>
                  </a:txBody>
                  <a:tcPr marL="68558" marR="68558" marT="34231" marB="34231"/>
                </a:tc>
                <a:tc>
                  <a:txBody>
                    <a:bodyPr/>
                    <a:lstStyle/>
                    <a:p>
                      <a:endParaRPr lang="en-IN" sz="100"/>
                    </a:p>
                  </a:txBody>
                  <a:tcPr marL="68558" marR="68558" marT="34231" marB="34231"/>
                </a:tc>
                <a:extLst>
                  <a:ext uri="{0D108BD9-81ED-4DB2-BD59-A6C34878D82A}">
                    <a16:rowId xmlns:a16="http://schemas.microsoft.com/office/drawing/2014/main" val="10002"/>
                  </a:ext>
                </a:extLst>
              </a:tr>
              <a:tr h="0">
                <a:tc>
                  <a:txBody>
                    <a:bodyPr/>
                    <a:lstStyle/>
                    <a:p>
                      <a:endParaRPr lang="en-IN" sz="100"/>
                    </a:p>
                  </a:txBody>
                  <a:tcPr marL="68558" marR="68558" marT="34231" marB="34231"/>
                </a:tc>
                <a:tc>
                  <a:txBody>
                    <a:bodyPr/>
                    <a:lstStyle/>
                    <a:p>
                      <a:endParaRPr lang="en-IN" sz="100"/>
                    </a:p>
                  </a:txBody>
                  <a:tcPr marL="68558" marR="68558" marT="34231" marB="34231"/>
                </a:tc>
                <a:tc>
                  <a:txBody>
                    <a:bodyPr/>
                    <a:lstStyle/>
                    <a:p>
                      <a:endParaRPr lang="en-IN" sz="100" dirty="0"/>
                    </a:p>
                  </a:txBody>
                  <a:tcPr marL="68558" marR="68558" marT="34231" marB="34231"/>
                </a:tc>
                <a:extLst>
                  <a:ext uri="{0D108BD9-81ED-4DB2-BD59-A6C34878D82A}">
                    <a16:rowId xmlns:a16="http://schemas.microsoft.com/office/drawing/2014/main" val="10003"/>
                  </a:ext>
                </a:extLst>
              </a:tr>
            </a:tbl>
          </a:graphicData>
        </a:graphic>
      </p:graphicFrame>
      <p:graphicFrame>
        <p:nvGraphicFramePr>
          <p:cNvPr id="140" name="Table 139"/>
          <p:cNvGraphicFramePr>
            <a:graphicFrameLocks noGrp="1"/>
          </p:cNvGraphicFramePr>
          <p:nvPr/>
        </p:nvGraphicFramePr>
        <p:xfrm>
          <a:off x="6066461" y="4644629"/>
          <a:ext cx="503637" cy="375448"/>
        </p:xfrm>
        <a:graphic>
          <a:graphicData uri="http://schemas.openxmlformats.org/drawingml/2006/table">
            <a:tbl>
              <a:tblPr firstRow="1" bandRow="1">
                <a:tableStyleId>{5C22544A-7EE6-4342-B048-85BDC9FD1C3A}</a:tableStyleId>
              </a:tblPr>
              <a:tblGrid>
                <a:gridCol w="167879">
                  <a:extLst>
                    <a:ext uri="{9D8B030D-6E8A-4147-A177-3AD203B41FA5}">
                      <a16:colId xmlns:a16="http://schemas.microsoft.com/office/drawing/2014/main" val="20000"/>
                    </a:ext>
                  </a:extLst>
                </a:gridCol>
                <a:gridCol w="167879">
                  <a:extLst>
                    <a:ext uri="{9D8B030D-6E8A-4147-A177-3AD203B41FA5}">
                      <a16:colId xmlns:a16="http://schemas.microsoft.com/office/drawing/2014/main" val="20001"/>
                    </a:ext>
                  </a:extLst>
                </a:gridCol>
                <a:gridCol w="167879">
                  <a:extLst>
                    <a:ext uri="{9D8B030D-6E8A-4147-A177-3AD203B41FA5}">
                      <a16:colId xmlns:a16="http://schemas.microsoft.com/office/drawing/2014/main" val="20002"/>
                    </a:ext>
                  </a:extLst>
                </a:gridCol>
              </a:tblGrid>
              <a:tr h="0">
                <a:tc>
                  <a:txBody>
                    <a:bodyPr/>
                    <a:lstStyle/>
                    <a:p>
                      <a:endParaRPr lang="en-IN" sz="100" dirty="0"/>
                    </a:p>
                  </a:txBody>
                  <a:tcPr marL="68558" marR="68558" marT="34231" marB="34231"/>
                </a:tc>
                <a:tc>
                  <a:txBody>
                    <a:bodyPr/>
                    <a:lstStyle/>
                    <a:p>
                      <a:endParaRPr lang="en-IN" sz="100"/>
                    </a:p>
                  </a:txBody>
                  <a:tcPr marL="68558" marR="68558" marT="34231" marB="34231"/>
                </a:tc>
                <a:tc>
                  <a:txBody>
                    <a:bodyPr/>
                    <a:lstStyle/>
                    <a:p>
                      <a:endParaRPr lang="en-IN" sz="100"/>
                    </a:p>
                  </a:txBody>
                  <a:tcPr marL="68558" marR="68558" marT="34231" marB="34231"/>
                </a:tc>
                <a:extLst>
                  <a:ext uri="{0D108BD9-81ED-4DB2-BD59-A6C34878D82A}">
                    <a16:rowId xmlns:a16="http://schemas.microsoft.com/office/drawing/2014/main" val="10000"/>
                  </a:ext>
                </a:extLst>
              </a:tr>
              <a:tr h="0">
                <a:tc>
                  <a:txBody>
                    <a:bodyPr/>
                    <a:lstStyle/>
                    <a:p>
                      <a:endParaRPr lang="en-IN" sz="100"/>
                    </a:p>
                  </a:txBody>
                  <a:tcPr marL="68558" marR="68558" marT="34231" marB="34231"/>
                </a:tc>
                <a:tc>
                  <a:txBody>
                    <a:bodyPr/>
                    <a:lstStyle/>
                    <a:p>
                      <a:endParaRPr lang="en-IN" sz="100"/>
                    </a:p>
                  </a:txBody>
                  <a:tcPr marL="68558" marR="68558" marT="34231" marB="34231"/>
                </a:tc>
                <a:tc>
                  <a:txBody>
                    <a:bodyPr/>
                    <a:lstStyle/>
                    <a:p>
                      <a:endParaRPr lang="en-IN" sz="100"/>
                    </a:p>
                  </a:txBody>
                  <a:tcPr marL="68558" marR="68558" marT="34231" marB="34231"/>
                </a:tc>
                <a:extLst>
                  <a:ext uri="{0D108BD9-81ED-4DB2-BD59-A6C34878D82A}">
                    <a16:rowId xmlns:a16="http://schemas.microsoft.com/office/drawing/2014/main" val="10001"/>
                  </a:ext>
                </a:extLst>
              </a:tr>
              <a:tr h="0">
                <a:tc>
                  <a:txBody>
                    <a:bodyPr/>
                    <a:lstStyle/>
                    <a:p>
                      <a:endParaRPr lang="en-IN" sz="100"/>
                    </a:p>
                  </a:txBody>
                  <a:tcPr marL="68558" marR="68558" marT="34231" marB="34231"/>
                </a:tc>
                <a:tc>
                  <a:txBody>
                    <a:bodyPr/>
                    <a:lstStyle/>
                    <a:p>
                      <a:endParaRPr lang="en-IN" sz="100"/>
                    </a:p>
                  </a:txBody>
                  <a:tcPr marL="68558" marR="68558" marT="34231" marB="34231"/>
                </a:tc>
                <a:tc>
                  <a:txBody>
                    <a:bodyPr/>
                    <a:lstStyle/>
                    <a:p>
                      <a:endParaRPr lang="en-IN" sz="100"/>
                    </a:p>
                  </a:txBody>
                  <a:tcPr marL="68558" marR="68558" marT="34231" marB="34231"/>
                </a:tc>
                <a:extLst>
                  <a:ext uri="{0D108BD9-81ED-4DB2-BD59-A6C34878D82A}">
                    <a16:rowId xmlns:a16="http://schemas.microsoft.com/office/drawing/2014/main" val="10002"/>
                  </a:ext>
                </a:extLst>
              </a:tr>
              <a:tr h="0">
                <a:tc>
                  <a:txBody>
                    <a:bodyPr/>
                    <a:lstStyle/>
                    <a:p>
                      <a:endParaRPr lang="en-IN" sz="100"/>
                    </a:p>
                  </a:txBody>
                  <a:tcPr marL="68558" marR="68558" marT="34231" marB="34231"/>
                </a:tc>
                <a:tc>
                  <a:txBody>
                    <a:bodyPr/>
                    <a:lstStyle/>
                    <a:p>
                      <a:endParaRPr lang="en-IN" sz="100"/>
                    </a:p>
                  </a:txBody>
                  <a:tcPr marL="68558" marR="68558" marT="34231" marB="34231"/>
                </a:tc>
                <a:tc>
                  <a:txBody>
                    <a:bodyPr/>
                    <a:lstStyle/>
                    <a:p>
                      <a:endParaRPr lang="en-IN" sz="100" dirty="0"/>
                    </a:p>
                  </a:txBody>
                  <a:tcPr marL="68558" marR="68558" marT="34231" marB="34231"/>
                </a:tc>
                <a:extLst>
                  <a:ext uri="{0D108BD9-81ED-4DB2-BD59-A6C34878D82A}">
                    <a16:rowId xmlns:a16="http://schemas.microsoft.com/office/drawing/2014/main" val="10003"/>
                  </a:ext>
                </a:extLst>
              </a:tr>
            </a:tbl>
          </a:graphicData>
        </a:graphic>
      </p:graphicFrame>
      <p:sp>
        <p:nvSpPr>
          <p:cNvPr id="141" name="Oval 140"/>
          <p:cNvSpPr/>
          <p:nvPr/>
        </p:nvSpPr>
        <p:spPr>
          <a:xfrm>
            <a:off x="3864997" y="5103020"/>
            <a:ext cx="378619" cy="108347"/>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142" name="Oval 141"/>
          <p:cNvSpPr/>
          <p:nvPr/>
        </p:nvSpPr>
        <p:spPr>
          <a:xfrm>
            <a:off x="4026922" y="5156597"/>
            <a:ext cx="378619" cy="108347"/>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dirty="0"/>
          </a:p>
          <a:p>
            <a:pPr algn="ctr" eaLnBrk="1" hangingPunct="1">
              <a:defRPr/>
            </a:pPr>
            <a:endParaRPr lang="en-IN" dirty="0"/>
          </a:p>
        </p:txBody>
      </p:sp>
      <p:sp>
        <p:nvSpPr>
          <p:cNvPr id="143" name="Oval 142"/>
          <p:cNvSpPr/>
          <p:nvPr/>
        </p:nvSpPr>
        <p:spPr>
          <a:xfrm>
            <a:off x="3919766" y="5643564"/>
            <a:ext cx="377428" cy="107156"/>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144" name="Oval 143"/>
          <p:cNvSpPr/>
          <p:nvPr/>
        </p:nvSpPr>
        <p:spPr>
          <a:xfrm>
            <a:off x="4081691" y="5697141"/>
            <a:ext cx="377428" cy="108347"/>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dirty="0"/>
          </a:p>
          <a:p>
            <a:pPr algn="ctr" eaLnBrk="1" hangingPunct="1">
              <a:defRPr/>
            </a:pPr>
            <a:endParaRPr lang="en-IN" dirty="0"/>
          </a:p>
        </p:txBody>
      </p:sp>
      <p:sp>
        <p:nvSpPr>
          <p:cNvPr id="145" name="Rounded Rectangle 144"/>
          <p:cNvSpPr/>
          <p:nvPr/>
        </p:nvSpPr>
        <p:spPr>
          <a:xfrm>
            <a:off x="3973344" y="5264944"/>
            <a:ext cx="803672" cy="161925"/>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900" dirty="0"/>
              <a:t>Tenant A</a:t>
            </a:r>
            <a:endParaRPr lang="en-IN" sz="900" dirty="0"/>
          </a:p>
        </p:txBody>
      </p:sp>
      <p:sp>
        <p:nvSpPr>
          <p:cNvPr id="146" name="Rounded Rectangle 145"/>
          <p:cNvSpPr/>
          <p:nvPr/>
        </p:nvSpPr>
        <p:spPr>
          <a:xfrm>
            <a:off x="4087644" y="5805488"/>
            <a:ext cx="803672" cy="161925"/>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900" dirty="0"/>
              <a:t>Tenant B</a:t>
            </a:r>
            <a:endParaRPr lang="en-IN" sz="900" dirty="0"/>
          </a:p>
        </p:txBody>
      </p:sp>
      <p:sp>
        <p:nvSpPr>
          <p:cNvPr id="147" name="Oval 146"/>
          <p:cNvSpPr/>
          <p:nvPr/>
        </p:nvSpPr>
        <p:spPr>
          <a:xfrm>
            <a:off x="5209213" y="5211367"/>
            <a:ext cx="641747" cy="539353"/>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148" name="Flowchart: Magnetic Disk 147"/>
          <p:cNvSpPr/>
          <p:nvPr/>
        </p:nvSpPr>
        <p:spPr>
          <a:xfrm>
            <a:off x="5641408" y="5156599"/>
            <a:ext cx="594122" cy="325040"/>
          </a:xfrm>
          <a:prstGeom prst="flowChartMagneticDisk">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cxnSp>
        <p:nvCxnSpPr>
          <p:cNvPr id="149" name="Straight Connector 148"/>
          <p:cNvCxnSpPr/>
          <p:nvPr/>
        </p:nvCxnSpPr>
        <p:spPr>
          <a:xfrm>
            <a:off x="4129316" y="5103020"/>
            <a:ext cx="2207419" cy="378619"/>
          </a:xfrm>
          <a:prstGeom prst="line">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4351961" y="5805488"/>
            <a:ext cx="2025254" cy="0"/>
          </a:xfrm>
          <a:prstGeom prst="line">
            <a:avLst/>
          </a:prstGeom>
          <a:ln w="15875">
            <a:tailEnd type="none"/>
          </a:ln>
        </p:spPr>
        <p:style>
          <a:lnRef idx="1">
            <a:schemeClr val="accent1"/>
          </a:lnRef>
          <a:fillRef idx="0">
            <a:schemeClr val="accent1"/>
          </a:fillRef>
          <a:effectRef idx="0">
            <a:schemeClr val="accent1"/>
          </a:effectRef>
          <a:fontRef idx="minor">
            <a:schemeClr val="tx1"/>
          </a:fontRef>
        </p:style>
      </p:cxnSp>
      <p:sp>
        <p:nvSpPr>
          <p:cNvPr id="151" name="Cube 150"/>
          <p:cNvSpPr/>
          <p:nvPr/>
        </p:nvSpPr>
        <p:spPr>
          <a:xfrm>
            <a:off x="5365185" y="5264945"/>
            <a:ext cx="263128" cy="378619"/>
          </a:xfrm>
          <a:prstGeom prst="cub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graphicFrame>
        <p:nvGraphicFramePr>
          <p:cNvPr id="152" name="Table 151"/>
          <p:cNvGraphicFramePr>
            <a:graphicFrameLocks noGrp="1"/>
          </p:cNvGraphicFramePr>
          <p:nvPr/>
        </p:nvGraphicFramePr>
        <p:xfrm>
          <a:off x="6318874" y="5258991"/>
          <a:ext cx="611982" cy="540544"/>
        </p:xfrm>
        <a:graphic>
          <a:graphicData uri="http://schemas.openxmlformats.org/drawingml/2006/table">
            <a:tbl>
              <a:tblPr firstRow="1" bandRow="1">
                <a:tableStyleId>{5C22544A-7EE6-4342-B048-85BDC9FD1C3A}</a:tableStyleId>
              </a:tblPr>
              <a:tblGrid>
                <a:gridCol w="203994">
                  <a:extLst>
                    <a:ext uri="{9D8B030D-6E8A-4147-A177-3AD203B41FA5}">
                      <a16:colId xmlns:a16="http://schemas.microsoft.com/office/drawing/2014/main" val="20000"/>
                    </a:ext>
                  </a:extLst>
                </a:gridCol>
                <a:gridCol w="203994">
                  <a:extLst>
                    <a:ext uri="{9D8B030D-6E8A-4147-A177-3AD203B41FA5}">
                      <a16:colId xmlns:a16="http://schemas.microsoft.com/office/drawing/2014/main" val="20001"/>
                    </a:ext>
                  </a:extLst>
                </a:gridCol>
                <a:gridCol w="203994">
                  <a:extLst>
                    <a:ext uri="{9D8B030D-6E8A-4147-A177-3AD203B41FA5}">
                      <a16:colId xmlns:a16="http://schemas.microsoft.com/office/drawing/2014/main" val="20002"/>
                    </a:ext>
                  </a:extLst>
                </a:gridCol>
              </a:tblGrid>
              <a:tr h="135136">
                <a:tc>
                  <a:txBody>
                    <a:bodyPr/>
                    <a:lstStyle/>
                    <a:p>
                      <a:endParaRPr lang="en-IN" sz="100" dirty="0"/>
                    </a:p>
                  </a:txBody>
                  <a:tcPr marL="68599" marR="68599" marT="34321" marB="34321"/>
                </a:tc>
                <a:tc>
                  <a:txBody>
                    <a:bodyPr/>
                    <a:lstStyle/>
                    <a:p>
                      <a:endParaRPr lang="en-IN" sz="100"/>
                    </a:p>
                  </a:txBody>
                  <a:tcPr marL="68599" marR="68599" marT="34321" marB="34321"/>
                </a:tc>
                <a:tc>
                  <a:txBody>
                    <a:bodyPr/>
                    <a:lstStyle/>
                    <a:p>
                      <a:endParaRPr lang="en-IN" sz="100"/>
                    </a:p>
                  </a:txBody>
                  <a:tcPr marL="68599" marR="68599" marT="34321" marB="34321"/>
                </a:tc>
                <a:extLst>
                  <a:ext uri="{0D108BD9-81ED-4DB2-BD59-A6C34878D82A}">
                    <a16:rowId xmlns:a16="http://schemas.microsoft.com/office/drawing/2014/main" val="10000"/>
                  </a:ext>
                </a:extLst>
              </a:tr>
              <a:tr h="135136">
                <a:tc>
                  <a:txBody>
                    <a:bodyPr/>
                    <a:lstStyle/>
                    <a:p>
                      <a:endParaRPr lang="en-IN" sz="100"/>
                    </a:p>
                  </a:txBody>
                  <a:tcPr marL="68599" marR="68599" marT="34321" marB="34321"/>
                </a:tc>
                <a:tc>
                  <a:txBody>
                    <a:bodyPr/>
                    <a:lstStyle/>
                    <a:p>
                      <a:endParaRPr lang="en-IN" sz="100"/>
                    </a:p>
                  </a:txBody>
                  <a:tcPr marL="68599" marR="68599" marT="34321" marB="34321"/>
                </a:tc>
                <a:tc>
                  <a:txBody>
                    <a:bodyPr/>
                    <a:lstStyle/>
                    <a:p>
                      <a:endParaRPr lang="en-IN" sz="100"/>
                    </a:p>
                  </a:txBody>
                  <a:tcPr marL="68599" marR="68599" marT="34321" marB="34321"/>
                </a:tc>
                <a:extLst>
                  <a:ext uri="{0D108BD9-81ED-4DB2-BD59-A6C34878D82A}">
                    <a16:rowId xmlns:a16="http://schemas.microsoft.com/office/drawing/2014/main" val="10001"/>
                  </a:ext>
                </a:extLst>
              </a:tr>
              <a:tr h="135136">
                <a:tc>
                  <a:txBody>
                    <a:bodyPr/>
                    <a:lstStyle/>
                    <a:p>
                      <a:endParaRPr lang="en-IN" sz="100"/>
                    </a:p>
                  </a:txBody>
                  <a:tcPr marL="68599" marR="68599" marT="34321" marB="34321"/>
                </a:tc>
                <a:tc>
                  <a:txBody>
                    <a:bodyPr/>
                    <a:lstStyle/>
                    <a:p>
                      <a:endParaRPr lang="en-IN" sz="100"/>
                    </a:p>
                  </a:txBody>
                  <a:tcPr marL="68599" marR="68599" marT="34321" marB="34321"/>
                </a:tc>
                <a:tc>
                  <a:txBody>
                    <a:bodyPr/>
                    <a:lstStyle/>
                    <a:p>
                      <a:endParaRPr lang="en-IN" sz="100"/>
                    </a:p>
                  </a:txBody>
                  <a:tcPr marL="68599" marR="68599" marT="34321" marB="34321"/>
                </a:tc>
                <a:extLst>
                  <a:ext uri="{0D108BD9-81ED-4DB2-BD59-A6C34878D82A}">
                    <a16:rowId xmlns:a16="http://schemas.microsoft.com/office/drawing/2014/main" val="10002"/>
                  </a:ext>
                </a:extLst>
              </a:tr>
              <a:tr h="135136">
                <a:tc>
                  <a:txBody>
                    <a:bodyPr/>
                    <a:lstStyle/>
                    <a:p>
                      <a:endParaRPr lang="en-IN" sz="100"/>
                    </a:p>
                  </a:txBody>
                  <a:tcPr marL="68599" marR="68599" marT="34321" marB="34321"/>
                </a:tc>
                <a:tc>
                  <a:txBody>
                    <a:bodyPr/>
                    <a:lstStyle/>
                    <a:p>
                      <a:endParaRPr lang="en-IN" sz="100"/>
                    </a:p>
                  </a:txBody>
                  <a:tcPr marL="68599" marR="68599" marT="34321" marB="34321"/>
                </a:tc>
                <a:tc>
                  <a:txBody>
                    <a:bodyPr/>
                    <a:lstStyle/>
                    <a:p>
                      <a:endParaRPr lang="en-IN" sz="100" dirty="0"/>
                    </a:p>
                  </a:txBody>
                  <a:tcPr marL="68599" marR="68599" marT="34321" marB="34321"/>
                </a:tc>
                <a:extLst>
                  <a:ext uri="{0D108BD9-81ED-4DB2-BD59-A6C34878D82A}">
                    <a16:rowId xmlns:a16="http://schemas.microsoft.com/office/drawing/2014/main" val="10003"/>
                  </a:ext>
                </a:extLst>
              </a:tr>
            </a:tbl>
          </a:graphicData>
        </a:graphic>
      </p:graphicFrame>
      <p:graphicFrame>
        <p:nvGraphicFramePr>
          <p:cNvPr id="153" name="Table 152"/>
          <p:cNvGraphicFramePr>
            <a:graphicFrameLocks noGrp="1"/>
          </p:cNvGraphicFramePr>
          <p:nvPr/>
        </p:nvGraphicFramePr>
        <p:xfrm>
          <a:off x="6427221" y="5373291"/>
          <a:ext cx="611982" cy="540544"/>
        </p:xfrm>
        <a:graphic>
          <a:graphicData uri="http://schemas.openxmlformats.org/drawingml/2006/table">
            <a:tbl>
              <a:tblPr firstRow="1" bandRow="1">
                <a:tableStyleId>{5C22544A-7EE6-4342-B048-85BDC9FD1C3A}</a:tableStyleId>
              </a:tblPr>
              <a:tblGrid>
                <a:gridCol w="203994">
                  <a:extLst>
                    <a:ext uri="{9D8B030D-6E8A-4147-A177-3AD203B41FA5}">
                      <a16:colId xmlns:a16="http://schemas.microsoft.com/office/drawing/2014/main" val="20000"/>
                    </a:ext>
                  </a:extLst>
                </a:gridCol>
                <a:gridCol w="203994">
                  <a:extLst>
                    <a:ext uri="{9D8B030D-6E8A-4147-A177-3AD203B41FA5}">
                      <a16:colId xmlns:a16="http://schemas.microsoft.com/office/drawing/2014/main" val="20001"/>
                    </a:ext>
                  </a:extLst>
                </a:gridCol>
                <a:gridCol w="203994">
                  <a:extLst>
                    <a:ext uri="{9D8B030D-6E8A-4147-A177-3AD203B41FA5}">
                      <a16:colId xmlns:a16="http://schemas.microsoft.com/office/drawing/2014/main" val="20002"/>
                    </a:ext>
                  </a:extLst>
                </a:gridCol>
              </a:tblGrid>
              <a:tr h="135136">
                <a:tc>
                  <a:txBody>
                    <a:bodyPr/>
                    <a:lstStyle/>
                    <a:p>
                      <a:endParaRPr lang="en-IN" sz="100" dirty="0"/>
                    </a:p>
                  </a:txBody>
                  <a:tcPr marL="68599" marR="68599" marT="34321" marB="34321"/>
                </a:tc>
                <a:tc>
                  <a:txBody>
                    <a:bodyPr/>
                    <a:lstStyle/>
                    <a:p>
                      <a:endParaRPr lang="en-IN" sz="100"/>
                    </a:p>
                  </a:txBody>
                  <a:tcPr marL="68599" marR="68599" marT="34321" marB="34321"/>
                </a:tc>
                <a:tc>
                  <a:txBody>
                    <a:bodyPr/>
                    <a:lstStyle/>
                    <a:p>
                      <a:endParaRPr lang="en-IN" sz="100"/>
                    </a:p>
                  </a:txBody>
                  <a:tcPr marL="68599" marR="68599" marT="34321" marB="34321"/>
                </a:tc>
                <a:extLst>
                  <a:ext uri="{0D108BD9-81ED-4DB2-BD59-A6C34878D82A}">
                    <a16:rowId xmlns:a16="http://schemas.microsoft.com/office/drawing/2014/main" val="10000"/>
                  </a:ext>
                </a:extLst>
              </a:tr>
              <a:tr h="135136">
                <a:tc>
                  <a:txBody>
                    <a:bodyPr/>
                    <a:lstStyle/>
                    <a:p>
                      <a:endParaRPr lang="en-IN" sz="100"/>
                    </a:p>
                  </a:txBody>
                  <a:tcPr marL="68599" marR="68599" marT="34321" marB="34321"/>
                </a:tc>
                <a:tc>
                  <a:txBody>
                    <a:bodyPr/>
                    <a:lstStyle/>
                    <a:p>
                      <a:endParaRPr lang="en-IN" sz="100"/>
                    </a:p>
                  </a:txBody>
                  <a:tcPr marL="68599" marR="68599" marT="34321" marB="34321"/>
                </a:tc>
                <a:tc>
                  <a:txBody>
                    <a:bodyPr/>
                    <a:lstStyle/>
                    <a:p>
                      <a:endParaRPr lang="en-IN" sz="100"/>
                    </a:p>
                  </a:txBody>
                  <a:tcPr marL="68599" marR="68599" marT="34321" marB="34321"/>
                </a:tc>
                <a:extLst>
                  <a:ext uri="{0D108BD9-81ED-4DB2-BD59-A6C34878D82A}">
                    <a16:rowId xmlns:a16="http://schemas.microsoft.com/office/drawing/2014/main" val="10001"/>
                  </a:ext>
                </a:extLst>
              </a:tr>
              <a:tr h="135136">
                <a:tc>
                  <a:txBody>
                    <a:bodyPr/>
                    <a:lstStyle/>
                    <a:p>
                      <a:endParaRPr lang="en-IN" sz="100"/>
                    </a:p>
                  </a:txBody>
                  <a:tcPr marL="68599" marR="68599" marT="34321" marB="34321"/>
                </a:tc>
                <a:tc>
                  <a:txBody>
                    <a:bodyPr/>
                    <a:lstStyle/>
                    <a:p>
                      <a:endParaRPr lang="en-IN" sz="100"/>
                    </a:p>
                  </a:txBody>
                  <a:tcPr marL="68599" marR="68599" marT="34321" marB="34321"/>
                </a:tc>
                <a:tc>
                  <a:txBody>
                    <a:bodyPr/>
                    <a:lstStyle/>
                    <a:p>
                      <a:endParaRPr lang="en-IN" sz="100"/>
                    </a:p>
                  </a:txBody>
                  <a:tcPr marL="68599" marR="68599" marT="34321" marB="34321"/>
                </a:tc>
                <a:extLst>
                  <a:ext uri="{0D108BD9-81ED-4DB2-BD59-A6C34878D82A}">
                    <a16:rowId xmlns:a16="http://schemas.microsoft.com/office/drawing/2014/main" val="10002"/>
                  </a:ext>
                </a:extLst>
              </a:tr>
              <a:tr h="135136">
                <a:tc>
                  <a:txBody>
                    <a:bodyPr/>
                    <a:lstStyle/>
                    <a:p>
                      <a:endParaRPr lang="en-IN" sz="100"/>
                    </a:p>
                  </a:txBody>
                  <a:tcPr marL="68599" marR="68599" marT="34321" marB="34321"/>
                </a:tc>
                <a:tc>
                  <a:txBody>
                    <a:bodyPr/>
                    <a:lstStyle/>
                    <a:p>
                      <a:endParaRPr lang="en-IN" sz="100"/>
                    </a:p>
                  </a:txBody>
                  <a:tcPr marL="68599" marR="68599" marT="34321" marB="34321"/>
                </a:tc>
                <a:tc>
                  <a:txBody>
                    <a:bodyPr/>
                    <a:lstStyle/>
                    <a:p>
                      <a:endParaRPr lang="en-IN" sz="100" dirty="0"/>
                    </a:p>
                  </a:txBody>
                  <a:tcPr marL="68599" marR="68599" marT="34321" marB="34321"/>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004769"/>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hape 82"/>
          <p:cNvSpPr>
            <a:spLocks noGrp="1"/>
          </p:cNvSpPr>
          <p:nvPr>
            <p:ph type="sldNum" sz="quarter" idx="2"/>
          </p:nvPr>
        </p:nvSpPr>
        <p:spPr>
          <a:xfrm>
            <a:off x="6057900" y="5422583"/>
            <a:ext cx="1600200" cy="201931"/>
          </a:xfrm>
          <a:prstGeom prst="rect">
            <a:avLst/>
          </a:prstGeom>
          <a:extLst>
            <a:ext uri="{C572A759-6A51-4108-AA02-DFA0A04FC94B}">
              <ma14:wrappingTextBoxFlag xmlns:ma14="http://schemas.microsoft.com/office/mac/drawingml/2011/main" xmlns="" val="1"/>
            </a:ext>
          </a:extLst>
        </p:spPr>
        <p:txBody>
          <a:bodyPr lIns="0" tIns="0" rIns="0" bIns="0" anchor="ctr">
            <a:normAutofit/>
          </a:bodyPr>
          <a:lstStyle/>
          <a:p>
            <a:pPr lvl="0">
              <a:defRPr sz="1800">
                <a:solidFill>
                  <a:srgbClr val="000000"/>
                </a:solidFill>
              </a:defRPr>
            </a:pPr>
            <a:fld id="{86CB4B4D-7CA3-9044-876B-883B54F8677D}" type="slidenum">
              <a:rPr sz="900"/>
              <a:pPr lvl="0">
                <a:defRPr sz="1800">
                  <a:solidFill>
                    <a:srgbClr val="000000"/>
                  </a:solidFill>
                </a:defRPr>
              </a:pPr>
              <a:t>77</a:t>
            </a:fld>
            <a:endParaRPr sz="900"/>
          </a:p>
        </p:txBody>
      </p:sp>
      <p:sp>
        <p:nvSpPr>
          <p:cNvPr id="4" name="Title 1"/>
          <p:cNvSpPr txBox="1">
            <a:spLocks/>
          </p:cNvSpPr>
          <p:nvPr/>
        </p:nvSpPr>
        <p:spPr>
          <a:xfrm>
            <a:off x="1275584" y="511968"/>
            <a:ext cx="5994797" cy="476250"/>
          </a:xfrm>
          <a:prstGeom prst="rect">
            <a:avLst/>
          </a:prstGeom>
        </p:spPr>
        <p:txBody>
          <a:bodyPr/>
          <a:lstStyle>
            <a:lvl1pPr algn="ctr">
              <a:defRPr sz="4400">
                <a:latin typeface="Calibri"/>
                <a:ea typeface="Calibri"/>
                <a:cs typeface="Calibri"/>
                <a:sym typeface="Calibri"/>
              </a:defRPr>
            </a:lvl1pPr>
            <a:lvl2pPr algn="ctr">
              <a:defRPr sz="4400">
                <a:latin typeface="Calibri"/>
                <a:ea typeface="Calibri"/>
                <a:cs typeface="Calibri"/>
                <a:sym typeface="Calibri"/>
              </a:defRPr>
            </a:lvl2pPr>
            <a:lvl3pPr algn="ctr">
              <a:defRPr sz="4400">
                <a:latin typeface="Calibri"/>
                <a:ea typeface="Calibri"/>
                <a:cs typeface="Calibri"/>
                <a:sym typeface="Calibri"/>
              </a:defRPr>
            </a:lvl3pPr>
            <a:lvl4pPr algn="ctr">
              <a:defRPr sz="4400">
                <a:latin typeface="Calibri"/>
                <a:ea typeface="Calibri"/>
                <a:cs typeface="Calibri"/>
                <a:sym typeface="Calibri"/>
              </a:defRPr>
            </a:lvl4pPr>
            <a:lvl5pPr algn="ctr">
              <a:defRPr sz="4400">
                <a:latin typeface="Calibri"/>
                <a:ea typeface="Calibri"/>
                <a:cs typeface="Calibri"/>
                <a:sym typeface="Calibri"/>
              </a:defRPr>
            </a:lvl5pPr>
            <a:lvl6pPr algn="ctr">
              <a:defRPr sz="4400">
                <a:latin typeface="Calibri"/>
                <a:ea typeface="Calibri"/>
                <a:cs typeface="Calibri"/>
                <a:sym typeface="Calibri"/>
              </a:defRPr>
            </a:lvl6pPr>
            <a:lvl7pPr algn="ctr">
              <a:defRPr sz="4400">
                <a:latin typeface="Calibri"/>
                <a:ea typeface="Calibri"/>
                <a:cs typeface="Calibri"/>
                <a:sym typeface="Calibri"/>
              </a:defRPr>
            </a:lvl7pPr>
            <a:lvl8pPr algn="ctr">
              <a:defRPr sz="4400">
                <a:latin typeface="Calibri"/>
                <a:ea typeface="Calibri"/>
                <a:cs typeface="Calibri"/>
                <a:sym typeface="Calibri"/>
              </a:defRPr>
            </a:lvl8pPr>
            <a:lvl9pPr algn="ctr">
              <a:defRPr sz="4400">
                <a:latin typeface="Calibri"/>
                <a:ea typeface="Calibri"/>
                <a:cs typeface="Calibri"/>
                <a:sym typeface="Calibri"/>
              </a:defRPr>
            </a:lvl9pPr>
          </a:lstStyle>
          <a:p>
            <a:pPr>
              <a:defRPr/>
            </a:pPr>
            <a:r>
              <a:rPr lang="en-US" sz="2100" dirty="0">
                <a:solidFill>
                  <a:schemeClr val="tx2">
                    <a:satMod val="130000"/>
                  </a:schemeClr>
                </a:solidFill>
              </a:rPr>
              <a:t>Conceptual framework of Software as a Service</a:t>
            </a:r>
            <a:endParaRPr lang="en-IN" sz="2100" dirty="0">
              <a:solidFill>
                <a:schemeClr val="tx2">
                  <a:satMod val="130000"/>
                </a:schemeClr>
              </a:solidFill>
            </a:endParaRPr>
          </a:p>
        </p:txBody>
      </p:sp>
      <p:sp>
        <p:nvSpPr>
          <p:cNvPr id="5" name="Rounded Rectangle 4"/>
          <p:cNvSpPr/>
          <p:nvPr/>
        </p:nvSpPr>
        <p:spPr>
          <a:xfrm>
            <a:off x="1437509" y="1538288"/>
            <a:ext cx="5832872" cy="48696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defRPr/>
            </a:pPr>
            <a:r>
              <a:rPr lang="en-US" dirty="0">
                <a:solidFill>
                  <a:schemeClr val="tx1"/>
                </a:solidFill>
              </a:rPr>
              <a:t>Presentation</a:t>
            </a:r>
            <a:endParaRPr lang="en-IN" dirty="0">
              <a:solidFill>
                <a:schemeClr val="tx1"/>
              </a:solidFill>
            </a:endParaRPr>
          </a:p>
        </p:txBody>
      </p:sp>
      <p:sp>
        <p:nvSpPr>
          <p:cNvPr id="6" name="Rounded Rectangle 4"/>
          <p:cNvSpPr>
            <a:spLocks noChangeArrowheads="1"/>
          </p:cNvSpPr>
          <p:nvPr/>
        </p:nvSpPr>
        <p:spPr bwMode="auto">
          <a:xfrm>
            <a:off x="2517407" y="1701405"/>
            <a:ext cx="1403747" cy="269081"/>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50">
                <a:latin typeface="Gill Sans MT" panose="020B0502020104020203" pitchFamily="34" charset="0"/>
              </a:rPr>
              <a:t>Menu and Navigation</a:t>
            </a:r>
            <a:endParaRPr lang="en-IN" altLang="en-US" sz="1050">
              <a:latin typeface="Gill Sans MT" panose="020B0502020104020203" pitchFamily="34" charset="0"/>
            </a:endParaRPr>
          </a:p>
        </p:txBody>
      </p:sp>
      <p:sp>
        <p:nvSpPr>
          <p:cNvPr id="7" name="Rounded Rectangle 5"/>
          <p:cNvSpPr>
            <a:spLocks noChangeArrowheads="1"/>
          </p:cNvSpPr>
          <p:nvPr/>
        </p:nvSpPr>
        <p:spPr bwMode="auto">
          <a:xfrm>
            <a:off x="3975922" y="1701405"/>
            <a:ext cx="971550" cy="269081"/>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50">
                <a:latin typeface="Gill Sans MT" panose="020B0502020104020203" pitchFamily="34" charset="0"/>
              </a:rPr>
              <a:t>User Controls</a:t>
            </a:r>
            <a:endParaRPr lang="en-IN" altLang="en-US" sz="1050">
              <a:latin typeface="Gill Sans MT" panose="020B0502020104020203" pitchFamily="34" charset="0"/>
            </a:endParaRPr>
          </a:p>
        </p:txBody>
      </p:sp>
      <p:sp>
        <p:nvSpPr>
          <p:cNvPr id="8" name="Rounded Rectangle 6"/>
          <p:cNvSpPr>
            <a:spLocks noChangeArrowheads="1"/>
          </p:cNvSpPr>
          <p:nvPr/>
        </p:nvSpPr>
        <p:spPr bwMode="auto">
          <a:xfrm>
            <a:off x="5001049" y="1701405"/>
            <a:ext cx="1404938" cy="269081"/>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50">
                <a:latin typeface="Gill Sans MT" panose="020B0502020104020203" pitchFamily="34" charset="0"/>
              </a:rPr>
              <a:t>Display and Rendering</a:t>
            </a:r>
            <a:endParaRPr lang="en-IN" altLang="en-US" sz="1050">
              <a:latin typeface="Gill Sans MT" panose="020B0502020104020203" pitchFamily="34" charset="0"/>
            </a:endParaRPr>
          </a:p>
        </p:txBody>
      </p:sp>
      <p:sp>
        <p:nvSpPr>
          <p:cNvPr id="9" name="Rounded Rectangle 7"/>
          <p:cNvSpPr>
            <a:spLocks noChangeArrowheads="1"/>
          </p:cNvSpPr>
          <p:nvPr/>
        </p:nvSpPr>
        <p:spPr bwMode="auto">
          <a:xfrm>
            <a:off x="6459565" y="1701405"/>
            <a:ext cx="756047" cy="269081"/>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50">
                <a:latin typeface="Gill Sans MT" panose="020B0502020104020203" pitchFamily="34" charset="0"/>
              </a:rPr>
              <a:t>Reporting</a:t>
            </a:r>
            <a:endParaRPr lang="en-IN" altLang="en-US" sz="1050">
              <a:latin typeface="Gill Sans MT" panose="020B0502020104020203" pitchFamily="34" charset="0"/>
            </a:endParaRPr>
          </a:p>
        </p:txBody>
      </p:sp>
      <p:sp>
        <p:nvSpPr>
          <p:cNvPr id="10" name="Rounded Rectangle 9"/>
          <p:cNvSpPr/>
          <p:nvPr/>
        </p:nvSpPr>
        <p:spPr>
          <a:xfrm>
            <a:off x="1437509" y="2078831"/>
            <a:ext cx="1565672" cy="2915841"/>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none" tIns="0" anchor="ctr"/>
          <a:lstStyle/>
          <a:p>
            <a:pPr algn="ctr">
              <a:defRPr/>
            </a:pPr>
            <a:endParaRPr lang="en-IN" dirty="0"/>
          </a:p>
        </p:txBody>
      </p:sp>
      <p:sp>
        <p:nvSpPr>
          <p:cNvPr id="11" name="Rounded Rectangle 10"/>
          <p:cNvSpPr/>
          <p:nvPr/>
        </p:nvSpPr>
        <p:spPr>
          <a:xfrm>
            <a:off x="1544667" y="2132410"/>
            <a:ext cx="810815" cy="270272"/>
          </a:xfrm>
          <a:prstGeom prst="round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dirty="0"/>
              <a:t>Security</a:t>
            </a:r>
            <a:endParaRPr lang="en-IN" dirty="0"/>
          </a:p>
        </p:txBody>
      </p:sp>
      <p:sp>
        <p:nvSpPr>
          <p:cNvPr id="12" name="Rounded Rectangle 10"/>
          <p:cNvSpPr>
            <a:spLocks noChangeArrowheads="1"/>
          </p:cNvSpPr>
          <p:nvPr/>
        </p:nvSpPr>
        <p:spPr bwMode="auto">
          <a:xfrm>
            <a:off x="1544665" y="2402682"/>
            <a:ext cx="1404938" cy="378619"/>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50">
                <a:latin typeface="Gill Sans MT" panose="020B0502020104020203" pitchFamily="34" charset="0"/>
              </a:rPr>
              <a:t>Identity and federation</a:t>
            </a:r>
            <a:endParaRPr lang="en-IN" altLang="en-US" sz="1050">
              <a:latin typeface="Gill Sans MT" panose="020B0502020104020203" pitchFamily="34" charset="0"/>
            </a:endParaRPr>
          </a:p>
        </p:txBody>
      </p:sp>
      <p:sp>
        <p:nvSpPr>
          <p:cNvPr id="13" name="Rounded Rectangle 11"/>
          <p:cNvSpPr>
            <a:spLocks noChangeArrowheads="1"/>
          </p:cNvSpPr>
          <p:nvPr/>
        </p:nvSpPr>
        <p:spPr bwMode="auto">
          <a:xfrm>
            <a:off x="1544665" y="2834878"/>
            <a:ext cx="1404938" cy="432197"/>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50">
                <a:latin typeface="Gill Sans MT" panose="020B0502020104020203" pitchFamily="34" charset="0"/>
              </a:rPr>
              <a:t>Authentication and Single Sign on</a:t>
            </a:r>
            <a:endParaRPr lang="en-IN" altLang="en-US" sz="1050">
              <a:latin typeface="Gill Sans MT" panose="020B0502020104020203" pitchFamily="34" charset="0"/>
            </a:endParaRPr>
          </a:p>
        </p:txBody>
      </p:sp>
      <p:sp>
        <p:nvSpPr>
          <p:cNvPr id="14" name="Rounded Rectangle 12"/>
          <p:cNvSpPr>
            <a:spLocks noChangeArrowheads="1"/>
          </p:cNvSpPr>
          <p:nvPr/>
        </p:nvSpPr>
        <p:spPr bwMode="auto">
          <a:xfrm>
            <a:off x="1544667" y="3375422"/>
            <a:ext cx="1350169" cy="485775"/>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50">
                <a:latin typeface="Gill Sans MT" panose="020B0502020104020203" pitchFamily="34" charset="0"/>
              </a:rPr>
              <a:t>Authorization and Role-based Access Control</a:t>
            </a:r>
            <a:endParaRPr lang="en-IN" altLang="en-US" sz="1050">
              <a:latin typeface="Gill Sans MT" panose="020B0502020104020203" pitchFamily="34" charset="0"/>
            </a:endParaRPr>
          </a:p>
        </p:txBody>
      </p:sp>
      <p:sp>
        <p:nvSpPr>
          <p:cNvPr id="15" name="Rounded Rectangle 13"/>
          <p:cNvSpPr>
            <a:spLocks noChangeArrowheads="1"/>
          </p:cNvSpPr>
          <p:nvPr/>
        </p:nvSpPr>
        <p:spPr bwMode="auto">
          <a:xfrm>
            <a:off x="1544667" y="4023123"/>
            <a:ext cx="1350169" cy="215503"/>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50">
                <a:latin typeface="Gill Sans MT" panose="020B0502020104020203" pitchFamily="34" charset="0"/>
              </a:rPr>
              <a:t>Entitlement</a:t>
            </a:r>
            <a:endParaRPr lang="en-IN" altLang="en-US" sz="1050">
              <a:latin typeface="Gill Sans MT" panose="020B0502020104020203" pitchFamily="34" charset="0"/>
            </a:endParaRPr>
          </a:p>
        </p:txBody>
      </p:sp>
      <p:sp>
        <p:nvSpPr>
          <p:cNvPr id="16" name="Rounded Rectangle 14"/>
          <p:cNvSpPr>
            <a:spLocks noChangeArrowheads="1"/>
          </p:cNvSpPr>
          <p:nvPr/>
        </p:nvSpPr>
        <p:spPr bwMode="auto">
          <a:xfrm>
            <a:off x="1544667" y="4346973"/>
            <a:ext cx="1350169" cy="216694"/>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50">
                <a:latin typeface="Gill Sans MT" panose="020B0502020104020203" pitchFamily="34" charset="0"/>
              </a:rPr>
              <a:t>Encryption</a:t>
            </a:r>
            <a:endParaRPr lang="en-IN" altLang="en-US" sz="1050">
              <a:latin typeface="Gill Sans MT" panose="020B0502020104020203" pitchFamily="34" charset="0"/>
            </a:endParaRPr>
          </a:p>
        </p:txBody>
      </p:sp>
      <p:sp>
        <p:nvSpPr>
          <p:cNvPr id="17" name="Rounded Rectangle 15"/>
          <p:cNvSpPr>
            <a:spLocks noChangeArrowheads="1"/>
          </p:cNvSpPr>
          <p:nvPr/>
        </p:nvSpPr>
        <p:spPr bwMode="auto">
          <a:xfrm>
            <a:off x="1544667" y="4887517"/>
            <a:ext cx="1350169" cy="215503"/>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50">
                <a:latin typeface="Gill Sans MT" panose="020B0502020104020203" pitchFamily="34" charset="0"/>
              </a:rPr>
              <a:t>Regularity Controls</a:t>
            </a:r>
            <a:endParaRPr lang="en-IN" altLang="en-US" sz="1050">
              <a:latin typeface="Gill Sans MT" panose="020B0502020104020203" pitchFamily="34" charset="0"/>
            </a:endParaRPr>
          </a:p>
        </p:txBody>
      </p:sp>
      <p:sp>
        <p:nvSpPr>
          <p:cNvPr id="18" name="Rounded Rectangle 17"/>
          <p:cNvSpPr/>
          <p:nvPr/>
        </p:nvSpPr>
        <p:spPr>
          <a:xfrm>
            <a:off x="5811865" y="2132410"/>
            <a:ext cx="917972" cy="270272"/>
          </a:xfrm>
          <a:prstGeom prst="round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dirty="0"/>
              <a:t>Operation</a:t>
            </a:r>
            <a:endParaRPr lang="en-IN" dirty="0"/>
          </a:p>
        </p:txBody>
      </p:sp>
      <p:sp>
        <p:nvSpPr>
          <p:cNvPr id="19" name="Rounded Rectangle 18"/>
          <p:cNvSpPr>
            <a:spLocks noChangeArrowheads="1"/>
          </p:cNvSpPr>
          <p:nvPr/>
        </p:nvSpPr>
        <p:spPr bwMode="auto">
          <a:xfrm>
            <a:off x="5757098" y="2457450"/>
            <a:ext cx="1458515" cy="342900"/>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50">
                <a:latin typeface="Gill Sans MT" panose="020B0502020104020203" pitchFamily="34" charset="0"/>
              </a:rPr>
              <a:t>Monitoring and Altering</a:t>
            </a:r>
            <a:endParaRPr lang="en-IN" altLang="en-US" sz="1050">
              <a:latin typeface="Gill Sans MT" panose="020B0502020104020203" pitchFamily="34" charset="0"/>
            </a:endParaRPr>
          </a:p>
        </p:txBody>
      </p:sp>
      <p:sp>
        <p:nvSpPr>
          <p:cNvPr id="20" name="Rounded Rectangle 19"/>
          <p:cNvSpPr>
            <a:spLocks noChangeArrowheads="1"/>
          </p:cNvSpPr>
          <p:nvPr/>
        </p:nvSpPr>
        <p:spPr bwMode="auto">
          <a:xfrm>
            <a:off x="5757098" y="2834878"/>
            <a:ext cx="1458515" cy="270272"/>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50">
                <a:latin typeface="Gill Sans MT" panose="020B0502020104020203" pitchFamily="34" charset="0"/>
              </a:rPr>
              <a:t>Backup and Restore</a:t>
            </a:r>
            <a:endParaRPr lang="en-IN" altLang="en-US" sz="1050">
              <a:latin typeface="Gill Sans MT" panose="020B0502020104020203" pitchFamily="34" charset="0"/>
            </a:endParaRPr>
          </a:p>
        </p:txBody>
      </p:sp>
      <p:sp>
        <p:nvSpPr>
          <p:cNvPr id="21" name="Rounded Rectangle 20"/>
          <p:cNvSpPr>
            <a:spLocks noChangeArrowheads="1"/>
          </p:cNvSpPr>
          <p:nvPr/>
        </p:nvSpPr>
        <p:spPr bwMode="auto">
          <a:xfrm>
            <a:off x="5757098" y="3320655"/>
            <a:ext cx="1458515" cy="216694"/>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50">
                <a:latin typeface="Gill Sans MT" panose="020B0502020104020203" pitchFamily="34" charset="0"/>
              </a:rPr>
              <a:t>Provisioning</a:t>
            </a:r>
            <a:endParaRPr lang="en-IN" altLang="en-US" sz="1050">
              <a:latin typeface="Gill Sans MT" panose="020B0502020104020203" pitchFamily="34" charset="0"/>
            </a:endParaRPr>
          </a:p>
        </p:txBody>
      </p:sp>
      <p:sp>
        <p:nvSpPr>
          <p:cNvPr id="22" name="Rounded Rectangle 21"/>
          <p:cNvSpPr>
            <a:spLocks noChangeArrowheads="1"/>
          </p:cNvSpPr>
          <p:nvPr/>
        </p:nvSpPr>
        <p:spPr bwMode="auto">
          <a:xfrm>
            <a:off x="5757098" y="3590926"/>
            <a:ext cx="1458515" cy="432197"/>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50">
                <a:latin typeface="Gill Sans MT" panose="020B0502020104020203" pitchFamily="34" charset="0"/>
              </a:rPr>
              <a:t>Configuration and Customization</a:t>
            </a:r>
            <a:endParaRPr lang="en-IN" altLang="en-US" sz="1050">
              <a:latin typeface="Gill Sans MT" panose="020B0502020104020203" pitchFamily="34" charset="0"/>
            </a:endParaRPr>
          </a:p>
        </p:txBody>
      </p:sp>
      <p:sp>
        <p:nvSpPr>
          <p:cNvPr id="23" name="Rounded Rectangle 22"/>
          <p:cNvSpPr>
            <a:spLocks noChangeArrowheads="1"/>
          </p:cNvSpPr>
          <p:nvPr/>
        </p:nvSpPr>
        <p:spPr bwMode="auto">
          <a:xfrm>
            <a:off x="5757098" y="4076701"/>
            <a:ext cx="1458515" cy="378619"/>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50">
                <a:latin typeface="Gill Sans MT" panose="020B0502020104020203" pitchFamily="34" charset="0"/>
              </a:rPr>
              <a:t>Performance and Availability</a:t>
            </a:r>
            <a:endParaRPr lang="en-IN" altLang="en-US" sz="1050">
              <a:latin typeface="Gill Sans MT" panose="020B0502020104020203" pitchFamily="34" charset="0"/>
            </a:endParaRPr>
          </a:p>
        </p:txBody>
      </p:sp>
      <p:sp>
        <p:nvSpPr>
          <p:cNvPr id="24" name="Rounded Rectangle 23"/>
          <p:cNvSpPr>
            <a:spLocks noChangeArrowheads="1"/>
          </p:cNvSpPr>
          <p:nvPr/>
        </p:nvSpPr>
        <p:spPr bwMode="auto">
          <a:xfrm>
            <a:off x="5757098" y="4508897"/>
            <a:ext cx="1458515" cy="323850"/>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50">
                <a:latin typeface="Gill Sans MT" panose="020B0502020104020203" pitchFamily="34" charset="0"/>
              </a:rPr>
              <a:t>Metering and Indicators</a:t>
            </a:r>
            <a:endParaRPr lang="en-IN" altLang="en-US" sz="1050">
              <a:latin typeface="Gill Sans MT" panose="020B0502020104020203" pitchFamily="34" charset="0"/>
            </a:endParaRPr>
          </a:p>
        </p:txBody>
      </p:sp>
      <p:sp>
        <p:nvSpPr>
          <p:cNvPr id="25" name="Rounded Rectangle 24"/>
          <p:cNvSpPr/>
          <p:nvPr/>
        </p:nvSpPr>
        <p:spPr>
          <a:xfrm>
            <a:off x="1437509" y="5156598"/>
            <a:ext cx="5886450" cy="70246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IN"/>
          </a:p>
        </p:txBody>
      </p:sp>
      <p:sp>
        <p:nvSpPr>
          <p:cNvPr id="26" name="Rounded Rectangle 25"/>
          <p:cNvSpPr/>
          <p:nvPr/>
        </p:nvSpPr>
        <p:spPr>
          <a:xfrm>
            <a:off x="1491088" y="5211366"/>
            <a:ext cx="1188244" cy="270272"/>
          </a:xfrm>
          <a:prstGeom prst="round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dirty="0"/>
              <a:t>Infrastructure</a:t>
            </a:r>
            <a:endParaRPr lang="en-IN" dirty="0"/>
          </a:p>
        </p:txBody>
      </p:sp>
      <p:sp>
        <p:nvSpPr>
          <p:cNvPr id="27" name="Rounded Rectangle 26"/>
          <p:cNvSpPr>
            <a:spLocks noChangeArrowheads="1"/>
          </p:cNvSpPr>
          <p:nvPr/>
        </p:nvSpPr>
        <p:spPr bwMode="auto">
          <a:xfrm>
            <a:off x="2463828" y="5481639"/>
            <a:ext cx="1133475" cy="269081"/>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50">
                <a:latin typeface="Gill Sans MT" panose="020B0502020104020203" pitchFamily="34" charset="0"/>
              </a:rPr>
              <a:t>Database</a:t>
            </a:r>
            <a:endParaRPr lang="en-IN" altLang="en-US" sz="1050">
              <a:latin typeface="Gill Sans MT" panose="020B0502020104020203" pitchFamily="34" charset="0"/>
            </a:endParaRPr>
          </a:p>
        </p:txBody>
      </p:sp>
      <p:sp>
        <p:nvSpPr>
          <p:cNvPr id="28" name="Rounded Rectangle 27"/>
          <p:cNvSpPr>
            <a:spLocks noChangeArrowheads="1"/>
          </p:cNvSpPr>
          <p:nvPr/>
        </p:nvSpPr>
        <p:spPr bwMode="auto">
          <a:xfrm>
            <a:off x="3650881" y="5481639"/>
            <a:ext cx="1134666" cy="269081"/>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50">
                <a:latin typeface="Gill Sans MT" panose="020B0502020104020203" pitchFamily="34" charset="0"/>
              </a:rPr>
              <a:t>Storage</a:t>
            </a:r>
            <a:endParaRPr lang="en-IN" altLang="en-US" sz="1050">
              <a:latin typeface="Gill Sans MT" panose="020B0502020104020203" pitchFamily="34" charset="0"/>
            </a:endParaRPr>
          </a:p>
        </p:txBody>
      </p:sp>
      <p:sp>
        <p:nvSpPr>
          <p:cNvPr id="29" name="Rounded Rectangle 28"/>
          <p:cNvSpPr>
            <a:spLocks noChangeArrowheads="1"/>
          </p:cNvSpPr>
          <p:nvPr/>
        </p:nvSpPr>
        <p:spPr bwMode="auto">
          <a:xfrm>
            <a:off x="4839125" y="5481639"/>
            <a:ext cx="1134666" cy="269081"/>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50">
                <a:latin typeface="Gill Sans MT" panose="020B0502020104020203" pitchFamily="34" charset="0"/>
              </a:rPr>
              <a:t>Computer</a:t>
            </a:r>
            <a:endParaRPr lang="en-IN" altLang="en-US" sz="1050">
              <a:latin typeface="Gill Sans MT" panose="020B0502020104020203" pitchFamily="34" charset="0"/>
            </a:endParaRPr>
          </a:p>
        </p:txBody>
      </p:sp>
      <p:sp>
        <p:nvSpPr>
          <p:cNvPr id="30" name="Rounded Rectangle 29"/>
          <p:cNvSpPr>
            <a:spLocks noChangeArrowheads="1"/>
          </p:cNvSpPr>
          <p:nvPr/>
        </p:nvSpPr>
        <p:spPr bwMode="auto">
          <a:xfrm>
            <a:off x="6082137" y="5481638"/>
            <a:ext cx="1133475" cy="323850"/>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50">
                <a:latin typeface="Gill Sans MT" panose="020B0502020104020203" pitchFamily="34" charset="0"/>
              </a:rPr>
              <a:t>Networking and Communications</a:t>
            </a:r>
            <a:endParaRPr lang="en-IN" altLang="en-US" sz="1050">
              <a:latin typeface="Gill Sans MT" panose="020B0502020104020203" pitchFamily="34" charset="0"/>
            </a:endParaRPr>
          </a:p>
        </p:txBody>
      </p:sp>
      <p:sp>
        <p:nvSpPr>
          <p:cNvPr id="31" name="Rounded Rectangle 30"/>
          <p:cNvSpPr/>
          <p:nvPr/>
        </p:nvSpPr>
        <p:spPr>
          <a:xfrm>
            <a:off x="3057950" y="2078832"/>
            <a:ext cx="2591991" cy="297061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none" tIns="0" anchor="ctr"/>
          <a:lstStyle/>
          <a:p>
            <a:pPr algn="ctr">
              <a:defRPr/>
            </a:pPr>
            <a:endParaRPr lang="en-IN" dirty="0"/>
          </a:p>
        </p:txBody>
      </p:sp>
      <p:sp>
        <p:nvSpPr>
          <p:cNvPr id="32" name="Rounded Rectangle 31"/>
          <p:cNvSpPr/>
          <p:nvPr/>
        </p:nvSpPr>
        <p:spPr>
          <a:xfrm>
            <a:off x="3219876" y="2187178"/>
            <a:ext cx="1188244" cy="270272"/>
          </a:xfrm>
          <a:prstGeom prst="round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050" dirty="0"/>
              <a:t>Application Engine</a:t>
            </a:r>
            <a:endParaRPr lang="en-IN" sz="1050" dirty="0"/>
          </a:p>
        </p:txBody>
      </p:sp>
      <p:sp>
        <p:nvSpPr>
          <p:cNvPr id="33" name="Rounded Rectangle 32"/>
          <p:cNvSpPr>
            <a:spLocks noChangeArrowheads="1"/>
          </p:cNvSpPr>
          <p:nvPr/>
        </p:nvSpPr>
        <p:spPr bwMode="auto">
          <a:xfrm>
            <a:off x="3111528" y="2516981"/>
            <a:ext cx="1079897" cy="209550"/>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50">
                <a:latin typeface="Gill Sans MT" panose="020B0502020104020203" pitchFamily="34" charset="0"/>
              </a:rPr>
              <a:t>User Profile</a:t>
            </a:r>
            <a:endParaRPr lang="en-IN" altLang="en-US" sz="1050">
              <a:latin typeface="Gill Sans MT" panose="020B0502020104020203" pitchFamily="34" charset="0"/>
            </a:endParaRPr>
          </a:p>
        </p:txBody>
      </p:sp>
      <p:sp>
        <p:nvSpPr>
          <p:cNvPr id="34" name="Rounded Rectangle 33"/>
          <p:cNvSpPr>
            <a:spLocks noChangeArrowheads="1"/>
          </p:cNvSpPr>
          <p:nvPr/>
        </p:nvSpPr>
        <p:spPr bwMode="auto">
          <a:xfrm>
            <a:off x="3111528" y="2834878"/>
            <a:ext cx="1079897" cy="432197"/>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50">
                <a:latin typeface="Gill Sans MT" panose="020B0502020104020203" pitchFamily="34" charset="0"/>
              </a:rPr>
              <a:t>Notification and Subscription</a:t>
            </a:r>
            <a:endParaRPr lang="en-IN" altLang="en-US" sz="1050">
              <a:latin typeface="Gill Sans MT" panose="020B0502020104020203" pitchFamily="34" charset="0"/>
            </a:endParaRPr>
          </a:p>
        </p:txBody>
      </p:sp>
      <p:sp>
        <p:nvSpPr>
          <p:cNvPr id="35" name="Rounded Rectangle 34"/>
          <p:cNvSpPr>
            <a:spLocks noChangeArrowheads="1"/>
          </p:cNvSpPr>
          <p:nvPr/>
        </p:nvSpPr>
        <p:spPr bwMode="auto">
          <a:xfrm>
            <a:off x="3111528" y="3375422"/>
            <a:ext cx="1079897" cy="485775"/>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50">
                <a:latin typeface="Gill Sans MT" panose="020B0502020104020203" pitchFamily="34" charset="0"/>
              </a:rPr>
              <a:t>Metadata Execution Engine</a:t>
            </a:r>
            <a:endParaRPr lang="en-IN" altLang="en-US" sz="1050">
              <a:latin typeface="Gill Sans MT" panose="020B0502020104020203" pitchFamily="34" charset="0"/>
            </a:endParaRPr>
          </a:p>
        </p:txBody>
      </p:sp>
      <p:sp>
        <p:nvSpPr>
          <p:cNvPr id="36" name="Rounded Rectangle 35"/>
          <p:cNvSpPr>
            <a:spLocks noChangeArrowheads="1"/>
          </p:cNvSpPr>
          <p:nvPr/>
        </p:nvSpPr>
        <p:spPr bwMode="auto">
          <a:xfrm>
            <a:off x="3111528" y="3969544"/>
            <a:ext cx="1079897" cy="323850"/>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50">
                <a:latin typeface="Gill Sans MT" panose="020B0502020104020203" pitchFamily="34" charset="0"/>
              </a:rPr>
              <a:t>Metadata Services</a:t>
            </a:r>
            <a:endParaRPr lang="en-IN" altLang="en-US" sz="1050">
              <a:latin typeface="Gill Sans MT" panose="020B0502020104020203" pitchFamily="34" charset="0"/>
            </a:endParaRPr>
          </a:p>
        </p:txBody>
      </p:sp>
      <p:sp>
        <p:nvSpPr>
          <p:cNvPr id="37" name="Rounded Rectangle 36"/>
          <p:cNvSpPr>
            <a:spLocks noChangeArrowheads="1"/>
          </p:cNvSpPr>
          <p:nvPr/>
        </p:nvSpPr>
        <p:spPr bwMode="auto">
          <a:xfrm>
            <a:off x="3111528" y="4400551"/>
            <a:ext cx="1079897" cy="216694"/>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50">
                <a:latin typeface="Gill Sans MT" panose="020B0502020104020203" pitchFamily="34" charset="0"/>
              </a:rPr>
              <a:t>Messaging</a:t>
            </a:r>
            <a:endParaRPr lang="en-IN" altLang="en-US" sz="1050">
              <a:latin typeface="Gill Sans MT" panose="020B0502020104020203" pitchFamily="34" charset="0"/>
            </a:endParaRPr>
          </a:p>
        </p:txBody>
      </p:sp>
      <p:sp>
        <p:nvSpPr>
          <p:cNvPr id="38" name="Rounded Rectangle 45"/>
          <p:cNvSpPr>
            <a:spLocks noChangeArrowheads="1"/>
          </p:cNvSpPr>
          <p:nvPr/>
        </p:nvSpPr>
        <p:spPr bwMode="auto">
          <a:xfrm>
            <a:off x="4461697" y="2511029"/>
            <a:ext cx="1079897" cy="209550"/>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50">
                <a:latin typeface="Gill Sans MT" panose="020B0502020104020203" pitchFamily="34" charset="0"/>
              </a:rPr>
              <a:t>Workflow</a:t>
            </a:r>
            <a:endParaRPr lang="en-IN" altLang="en-US" sz="1050">
              <a:latin typeface="Gill Sans MT" panose="020B0502020104020203" pitchFamily="34" charset="0"/>
            </a:endParaRPr>
          </a:p>
        </p:txBody>
      </p:sp>
      <p:sp>
        <p:nvSpPr>
          <p:cNvPr id="39" name="Rounded Rectangle 46"/>
          <p:cNvSpPr>
            <a:spLocks noChangeArrowheads="1"/>
          </p:cNvSpPr>
          <p:nvPr/>
        </p:nvSpPr>
        <p:spPr bwMode="auto">
          <a:xfrm>
            <a:off x="4461697" y="2828926"/>
            <a:ext cx="1079897" cy="432197"/>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50">
                <a:latin typeface="Gill Sans MT" panose="020B0502020104020203" pitchFamily="34" charset="0"/>
              </a:rPr>
              <a:t>Execution Handling</a:t>
            </a:r>
            <a:endParaRPr lang="en-IN" altLang="en-US" sz="1050">
              <a:latin typeface="Gill Sans MT" panose="020B0502020104020203" pitchFamily="34" charset="0"/>
            </a:endParaRPr>
          </a:p>
        </p:txBody>
      </p:sp>
      <p:sp>
        <p:nvSpPr>
          <p:cNvPr id="40" name="Rounded Rectangle 47"/>
          <p:cNvSpPr>
            <a:spLocks noChangeArrowheads="1"/>
          </p:cNvSpPr>
          <p:nvPr/>
        </p:nvSpPr>
        <p:spPr bwMode="auto">
          <a:xfrm>
            <a:off x="4461697" y="3368280"/>
            <a:ext cx="1079897" cy="330994"/>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50">
                <a:latin typeface="Gill Sans MT" panose="020B0502020104020203" pitchFamily="34" charset="0"/>
              </a:rPr>
              <a:t>Orchestration</a:t>
            </a:r>
            <a:endParaRPr lang="en-IN" altLang="en-US" sz="1050">
              <a:latin typeface="Gill Sans MT" panose="020B0502020104020203" pitchFamily="34" charset="0"/>
            </a:endParaRPr>
          </a:p>
        </p:txBody>
      </p:sp>
      <p:sp>
        <p:nvSpPr>
          <p:cNvPr id="41" name="Rounded Rectangle 49"/>
          <p:cNvSpPr>
            <a:spLocks noChangeArrowheads="1"/>
          </p:cNvSpPr>
          <p:nvPr/>
        </p:nvSpPr>
        <p:spPr bwMode="auto">
          <a:xfrm>
            <a:off x="4461697" y="4293395"/>
            <a:ext cx="1079897" cy="384572"/>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50">
                <a:latin typeface="Gill Sans MT" panose="020B0502020104020203" pitchFamily="34" charset="0"/>
              </a:rPr>
              <a:t>Data Synchronization</a:t>
            </a:r>
            <a:endParaRPr lang="en-IN" altLang="en-US" sz="1050">
              <a:latin typeface="Gill Sans MT" panose="020B0502020104020203" pitchFamily="34" charset="0"/>
            </a:endParaRPr>
          </a:p>
        </p:txBody>
      </p:sp>
      <p:sp>
        <p:nvSpPr>
          <p:cNvPr id="42" name="Rounded Rectangle 41"/>
          <p:cNvSpPr/>
          <p:nvPr/>
        </p:nvSpPr>
        <p:spPr>
          <a:xfrm>
            <a:off x="5720187" y="2078831"/>
            <a:ext cx="1566863" cy="2915841"/>
          </a:xfrm>
          <a:prstGeom prst="roundRect">
            <a:avLst/>
          </a:prstGeom>
          <a:solidFill>
            <a:schemeClr val="lt1">
              <a:alpha val="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wrap="none" tIns="0" anchor="ctr"/>
          <a:lstStyle/>
          <a:p>
            <a:pPr algn="ctr">
              <a:defRPr/>
            </a:pPr>
            <a:endParaRPr lang="en-IN" dirty="0"/>
          </a:p>
        </p:txBody>
      </p:sp>
    </p:spTree>
    <p:extLst>
      <p:ext uri="{BB962C8B-B14F-4D97-AF65-F5344CB8AC3E}">
        <p14:creationId xmlns:p14="http://schemas.microsoft.com/office/powerpoint/2010/main" val="4019546692"/>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needs containers</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1002" y="2125268"/>
            <a:ext cx="3145928" cy="2903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2" name="Picture 6" descr="&quot;How Docker works&quo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533" t="4043" r="15422" b="13746"/>
          <a:stretch/>
        </p:blipFill>
        <p:spPr bwMode="auto">
          <a:xfrm>
            <a:off x="4636930" y="2113407"/>
            <a:ext cx="3393080" cy="2903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180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Shape 1"/>
          <p:cNvSpPr txBox="1"/>
          <p:nvPr/>
        </p:nvSpPr>
        <p:spPr>
          <a:xfrm>
            <a:off x="571680" y="267218"/>
            <a:ext cx="8000640" cy="799740"/>
          </a:xfrm>
          <a:prstGeom prst="rect">
            <a:avLst/>
          </a:prstGeom>
          <a:noFill/>
          <a:ln>
            <a:noFill/>
          </a:ln>
        </p:spPr>
        <p:txBody>
          <a:bodyPr lIns="0" tIns="0" rIns="0" bIns="0" anchor="ctr">
            <a:noAutofit/>
          </a:bodyPr>
          <a:lstStyle/>
          <a:p>
            <a:r>
              <a:rPr lang="en-US" sz="2700" spc="-1" dirty="0">
                <a:solidFill>
                  <a:srgbClr val="000000"/>
                </a:solidFill>
                <a:latin typeface="Arial"/>
              </a:rPr>
              <a:t>OS Mechanisms for LXC</a:t>
            </a:r>
          </a:p>
        </p:txBody>
      </p:sp>
      <p:pic>
        <p:nvPicPr>
          <p:cNvPr id="94" name="Picture 93"/>
          <p:cNvPicPr/>
          <p:nvPr/>
        </p:nvPicPr>
        <p:blipFill>
          <a:blip r:embed="rId2"/>
          <a:stretch/>
        </p:blipFill>
        <p:spPr>
          <a:xfrm>
            <a:off x="1445097" y="1166433"/>
            <a:ext cx="4029210" cy="2831070"/>
          </a:xfrm>
          <a:prstGeom prst="rect">
            <a:avLst/>
          </a:prstGeom>
          <a:ln>
            <a:noFill/>
          </a:ln>
        </p:spPr>
      </p:pic>
    </p:spTree>
    <p:extLst>
      <p:ext uri="{BB962C8B-B14F-4D97-AF65-F5344CB8AC3E}">
        <p14:creationId xmlns:p14="http://schemas.microsoft.com/office/powerpoint/2010/main" val="2539363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457200" y="92077"/>
            <a:ext cx="8229600" cy="709308"/>
          </a:xfrm>
          <a:prstGeom prst="rect">
            <a:avLst/>
          </a:prstGeom>
          <a:ln w="12700">
            <a:miter lim="400000"/>
          </a:ln>
          <a:extLst>
            <a:ext uri="{C572A759-6A51-4108-AA02-DFA0A04FC94B}">
              <ma14:wrappingTextBoxFlag xmlns:ma14="http://schemas.microsoft.com/office/mac/drawingml/2011/main" xmlns="" val="1"/>
            </a:ext>
          </a:extLst>
        </p:spPr>
        <p:txBody>
          <a:bodyPr lIns="45719" tIns="0" rIns="45719" bIns="0" anchor="ctr">
            <a:normAutofit/>
          </a:bodyPr>
          <a:lstStyle/>
          <a:p>
            <a:pPr algn="ctr">
              <a:spcAft>
                <a:spcPts val="600"/>
              </a:spcAft>
            </a:pPr>
            <a:r>
              <a:rPr lang="en-US" sz="4400" spc="-1" dirty="0"/>
              <a:t>Linux Namespaces</a:t>
            </a:r>
          </a:p>
        </p:txBody>
      </p:sp>
      <p:graphicFrame>
        <p:nvGraphicFramePr>
          <p:cNvPr id="97" name="TextBox 3">
            <a:extLst>
              <a:ext uri="{FF2B5EF4-FFF2-40B4-BE49-F238E27FC236}">
                <a16:creationId xmlns:a16="http://schemas.microsoft.com/office/drawing/2014/main" id="{4B8FA348-36D8-BFF8-58CD-23F1FC11C90B}"/>
              </a:ext>
            </a:extLst>
          </p:cNvPr>
          <p:cNvGraphicFramePr/>
          <p:nvPr>
            <p:extLst>
              <p:ext uri="{D42A27DB-BD31-4B8C-83A1-F6EECF244321}">
                <p14:modId xmlns:p14="http://schemas.microsoft.com/office/powerpoint/2010/main" val="3623247936"/>
              </p:ext>
            </p:extLst>
          </p:nvPr>
        </p:nvGraphicFramePr>
        <p:xfrm>
          <a:off x="457199" y="942654"/>
          <a:ext cx="8368301" cy="4389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6363475"/>
      </p:ext>
    </p:extLst>
  </p:cSld>
  <p:clrMapOvr>
    <a:masterClrMapping/>
  </p:clrMapOvr>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2B58C1CDD45143928531B634536E02" ma:contentTypeVersion="12" ma:contentTypeDescription="Create a new document." ma:contentTypeScope="" ma:versionID="47e3b4630f45e2a2e0571772a2747f30">
  <xsd:schema xmlns:xsd="http://www.w3.org/2001/XMLSchema" xmlns:xs="http://www.w3.org/2001/XMLSchema" xmlns:p="http://schemas.microsoft.com/office/2006/metadata/properties" xmlns:ns2="49b8a6a4-4c0c-4ade-8208-e9d33f271f71" xmlns:ns3="01efe261-8f89-4821-854b-09de4a0f8ad0" targetNamespace="http://schemas.microsoft.com/office/2006/metadata/properties" ma:root="true" ma:fieldsID="04f6e7e6cf5fe308992cf1bfc7d46da2" ns2:_="" ns3:_="">
    <xsd:import namespace="49b8a6a4-4c0c-4ade-8208-e9d33f271f71"/>
    <xsd:import namespace="01efe261-8f89-4821-854b-09de4a0f8ad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b8a6a4-4c0c-4ade-8208-e9d33f271f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b8cb680-6a83-4177-80f4-b15e2230c4d8"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efe261-8f89-4821-854b-09de4a0f8ad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0622c38-2b2f-4d79-9cbf-aa654c9156e2}" ma:internalName="TaxCatchAll" ma:showField="CatchAllData" ma:web="01efe261-8f89-4821-854b-09de4a0f8ad0">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9b8a6a4-4c0c-4ade-8208-e9d33f271f71">
      <Terms xmlns="http://schemas.microsoft.com/office/infopath/2007/PartnerControls"/>
    </lcf76f155ced4ddcb4097134ff3c332f>
    <TaxCatchAll xmlns="01efe261-8f89-4821-854b-09de4a0f8ad0" xsi:nil="true"/>
  </documentManagement>
</p:properties>
</file>

<file path=customXml/itemProps1.xml><?xml version="1.0" encoding="utf-8"?>
<ds:datastoreItem xmlns:ds="http://schemas.openxmlformats.org/officeDocument/2006/customXml" ds:itemID="{EEA77ABE-F511-40C4-8B42-0DD562562F18}"/>
</file>

<file path=customXml/itemProps2.xml><?xml version="1.0" encoding="utf-8"?>
<ds:datastoreItem xmlns:ds="http://schemas.openxmlformats.org/officeDocument/2006/customXml" ds:itemID="{011D477E-223D-4CCF-B175-2C4C41E65127}"/>
</file>

<file path=customXml/itemProps3.xml><?xml version="1.0" encoding="utf-8"?>
<ds:datastoreItem xmlns:ds="http://schemas.openxmlformats.org/officeDocument/2006/customXml" ds:itemID="{881A4056-2AE1-4BDB-888D-3BB6AF680C41}"/>
</file>

<file path=docProps/app.xml><?xml version="1.0" encoding="utf-8"?>
<Properties xmlns="http://schemas.openxmlformats.org/officeDocument/2006/extended-properties" xmlns:vt="http://schemas.openxmlformats.org/officeDocument/2006/docPropsVTypes">
  <TotalTime>2201</TotalTime>
  <Words>2556</Words>
  <Application>Microsoft Office PowerPoint</Application>
  <PresentationFormat>On-screen Show (4:3)</PresentationFormat>
  <Paragraphs>448</Paragraphs>
  <Slides>78</Slides>
  <Notes>33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78</vt:i4>
      </vt:variant>
    </vt:vector>
  </HeadingPairs>
  <TitlesOfParts>
    <vt:vector size="92" baseType="lpstr">
      <vt:lpstr>微软雅黑</vt:lpstr>
      <vt:lpstr>Arial</vt:lpstr>
      <vt:lpstr>Calibri</vt:lpstr>
      <vt:lpstr>Calibri Light</vt:lpstr>
      <vt:lpstr>Consolas</vt:lpstr>
      <vt:lpstr>Courier New</vt:lpstr>
      <vt:lpstr>Gill Sans MT</vt:lpstr>
      <vt:lpstr>Helvetica</vt:lpstr>
      <vt:lpstr>Helvetica Neue</vt:lpstr>
      <vt:lpstr>Impact</vt:lpstr>
      <vt:lpstr>LiberationMono-Bold</vt:lpstr>
      <vt:lpstr>Verdana</vt:lpstr>
      <vt:lpstr>Wingdings</vt:lpstr>
      <vt:lpstr>Default</vt:lpstr>
      <vt:lpstr>BITS Pilani presentation</vt:lpstr>
      <vt:lpstr>PowerPoint Presentation</vt:lpstr>
      <vt:lpstr>PowerPoint Presentation</vt:lpstr>
      <vt:lpstr>Challenges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Docker?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Motivation</vt:lpstr>
      <vt:lpstr>PowerPoint Presentation</vt:lpstr>
      <vt:lpstr>PowerPoint Presentation</vt:lpstr>
      <vt:lpstr>PowerPoint Presentation</vt:lpstr>
      <vt:lpstr>PowerPoint Presentation</vt:lpstr>
      <vt:lpstr>PowerPoint Presentation</vt:lpstr>
      <vt:lpstr>PowerPoint Presentation</vt:lpstr>
      <vt:lpstr>Docker container—developer viewpoint</vt:lpstr>
      <vt:lpstr>Administrative Benefits</vt:lpstr>
      <vt:lpstr>Docker Code Deployment</vt:lpstr>
      <vt:lpstr>Docker Technical Details</vt:lpstr>
      <vt:lpstr>Comparison between VMS vs Containers</vt:lpstr>
      <vt:lpstr>PowerPoint Presentation</vt:lpstr>
      <vt:lpstr>Docker Deployment</vt:lpstr>
      <vt:lpstr>Docker Changes</vt:lpstr>
      <vt:lpstr>Ecosystem Supports</vt:lpstr>
      <vt:lpstr>Docker Futures</vt:lpstr>
      <vt:lpstr>Dockerfile</vt:lpstr>
      <vt:lpstr>docker-compose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 has a repository like github</vt:lpstr>
      <vt:lpstr>Docker has a repository like github</vt:lpstr>
      <vt:lpstr>PowerPoint Presentation</vt:lpstr>
      <vt:lpstr>PowerPoint Presentation</vt:lpstr>
      <vt:lpstr>PowerPoint Presentation</vt:lpstr>
      <vt:lpstr>PowerPoint Presentation</vt:lpstr>
      <vt:lpstr>PowerPoint Presentation</vt:lpstr>
      <vt:lpstr>PowerPoint Presentation</vt:lpstr>
      <vt:lpstr>Docker needs containers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Chandra</dc:creator>
  <cp:lastModifiedBy>Moitra, Mridul (DXC Luxoft)</cp:lastModifiedBy>
  <cp:revision>68</cp:revision>
  <dcterms:modified xsi:type="dcterms:W3CDTF">2022-09-11T11:41:43Z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0x010100502B58C1CDD45143928531B634536E02</vt:lpwstr>
  </property>
</Properties>
</file>